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58" r:id="rId4"/>
    <p:sldId id="260" r:id="rId5"/>
    <p:sldId id="265" r:id="rId6"/>
    <p:sldId id="267" r:id="rId7"/>
    <p:sldId id="269" r:id="rId8"/>
    <p:sldId id="270" r:id="rId9"/>
    <p:sldId id="261" r:id="rId10"/>
    <p:sldId id="262" r:id="rId11"/>
    <p:sldId id="271" r:id="rId12"/>
    <p:sldId id="272" r:id="rId13"/>
    <p:sldId id="263" r:id="rId14"/>
    <p:sldId id="273" r:id="rId15"/>
    <p:sldId id="274" r:id="rId16"/>
    <p:sldId id="275" r:id="rId17"/>
    <p:sldId id="276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64" r:id="rId38"/>
  </p:sldIdLst>
  <p:sldSz cx="9144000" cy="5143500" type="screen16x9"/>
  <p:notesSz cx="6858000" cy="9144000"/>
  <p:defaultTextStyle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130" autoAdjust="0"/>
    <p:restoredTop sz="87621" autoAdjust="0"/>
  </p:normalViewPr>
  <p:slideViewPr>
    <p:cSldViewPr>
      <p:cViewPr varScale="1">
        <p:scale>
          <a:sx n="52" d="100"/>
          <a:sy n="52" d="100"/>
        </p:scale>
        <p:origin x="-864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A8ADFD5B-A66C-449C-B6E8-FB716D07777D}" type="datetimeFigureOut">
              <a:rPr lang="en-US" smtClean="0"/>
              <a:pPr/>
              <a:t>10/2/2017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CA5D3BF3-D352-46FC-8343-31F56E6730E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478274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-9144" y="4539996"/>
            <a:ext cx="2249424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4533138"/>
            <a:ext cx="6784848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4537528"/>
            <a:ext cx="6515100" cy="514350"/>
          </a:xfrm>
        </p:spPr>
        <p:txBody>
          <a:bodyPr anchor="ctr"/>
          <a:lstStyle>
            <a:lvl1pPr marL="0" indent="0" algn="l">
              <a:buNone/>
              <a:defRPr sz="28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4551524"/>
            <a:ext cx="2057400" cy="51435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  <a:extLst/>
          </a:lstStyle>
          <a:p>
            <a:pPr algn="ctr"/>
            <a:fld id="{047E157E-8DCB-4F70-A0AF-5EB586A91DD4}" type="datetime1">
              <a:rPr lang="en-US" smtClean="0">
                <a:solidFill>
                  <a:srgbClr val="FFFFFF"/>
                </a:solidFill>
              </a:rPr>
              <a:pPr algn="ctr"/>
              <a:t>10/2/2017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177404"/>
            <a:ext cx="5867400" cy="273844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  <a:extLst/>
          </a:lstStyle>
          <a:p>
            <a:pPr algn="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171450"/>
            <a:ext cx="838200" cy="2857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F82E0A0-C266-4798-8C8F-B9F91E9DA37E}" type="slidenum">
              <a:rPr lang="en-US" smtClean="0">
                <a:solidFill>
                  <a:schemeClr val="tx2"/>
                </a:solidFill>
              </a:rPr>
              <a:pPr/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>
            <p:ph type="title"/>
          </p:nvPr>
        </p:nvSpPr>
        <p:spPr>
          <a:xfrm>
            <a:off x="2362200" y="2343150"/>
            <a:ext cx="6477000" cy="2038350"/>
          </a:xfrm>
        </p:spPr>
        <p:txBody>
          <a:bodyPr rtlCol="0" anchor="b"/>
          <a:lstStyle>
            <a:lvl1pPr>
              <a:defRPr cap="all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606EA6-EFEA-4C30-9264-4F9291A5780D}" type="datetime1">
              <a:rPr lang="en-US" smtClean="0"/>
              <a:pPr/>
              <a:t>10/2/2017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609600" y="1352550"/>
            <a:ext cx="8153400" cy="32766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7123113" cy="1254919"/>
          </a:xfrm>
        </p:spPr>
        <p:txBody>
          <a:bodyPr anchor="t"/>
          <a:lstStyle>
            <a:lvl1pPr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1143000"/>
            <a:ext cx="9144000" cy="8572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200150"/>
            <a:ext cx="1295400" cy="7429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200150"/>
            <a:ext cx="7772400" cy="7429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1200150"/>
            <a:ext cx="7620000" cy="74295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CF9F07-3BC7-4570-B054-79111B0A380C}" type="datetime1">
              <a:rPr lang="en-US" smtClean="0"/>
              <a:pPr/>
              <a:t>10/2/2017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314450"/>
            <a:ext cx="1295400" cy="526257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  <a:extLst/>
          </a:lstStyle>
          <a:p>
            <a:pPr algn="ctr"/>
            <a:fld id="{8F82E0A0-C266-4798-8C8F-B9F91E9DA37E}" type="slidenum">
              <a:rPr lang="en-US" sz="24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09600" y="1352551"/>
            <a:ext cx="3886200" cy="3268624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844901" y="1352549"/>
            <a:ext cx="3886200" cy="3268625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>
            <a:extLst/>
          </a:lstStyle>
          <a:p>
            <a:fld id="{E4606EA6-EFEA-4C30-9264-4F9291A5780D}" type="datetime1">
              <a:rPr lang="en-US" smtClean="0"/>
              <a:pPr/>
              <a:t>10/2/2017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extLst/>
          </a:lstStyle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18110"/>
            <a:ext cx="8153400" cy="100584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919818"/>
            <a:ext cx="3886200" cy="26289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919818"/>
            <a:ext cx="3886200" cy="26289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>
            <a:extLst/>
          </a:lstStyle>
          <a:p>
            <a:fld id="{E4606EA6-EFEA-4C30-9264-4F9291A5780D}" type="datetime1">
              <a:rPr lang="en-US" smtClean="0"/>
              <a:pPr/>
              <a:t>10/2/2017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extLst/>
          </a:lstStyle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extLst/>
          </a:lstStyle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8"/>
          </p:nvPr>
        </p:nvSpPr>
        <p:spPr>
          <a:xfrm>
            <a:off x="609600" y="1362287"/>
            <a:ext cx="3886200" cy="530352"/>
          </a:xfrm>
          <a:solidFill>
            <a:schemeClr val="accent2"/>
          </a:solidFill>
        </p:spPr>
        <p:txBody>
          <a:bodyPr rtlCol="0" anchor="ctr"/>
          <a:lstStyle>
            <a:lvl1pPr>
              <a:buFontTx/>
              <a:buNone/>
              <a:defRPr sz="2000" b="1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4800600" y="1362287"/>
            <a:ext cx="3886200" cy="530352"/>
          </a:xfrm>
          <a:solidFill>
            <a:schemeClr val="accent4"/>
          </a:solidFill>
        </p:spPr>
        <p:txBody>
          <a:bodyPr rtlCol="0" anchor="ctr"/>
          <a:lstStyle>
            <a:lvl1pPr>
              <a:buFontTx/>
              <a:buNone/>
              <a:defRPr sz="2000" b="1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FADB5D-B7A0-47E3-AD2D-B1A6F8614213}" type="datetime1">
              <a:rPr lang="en-US" smtClean="0"/>
              <a:pPr/>
              <a:t>10/2/2017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3F7CB7D-F184-43C7-B6FD-03D728E1BBF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968126-03FC-49C0-B9B8-2B561CCC3D90}" type="datetime1">
              <a:rPr lang="en-US" smtClean="0"/>
              <a:pPr/>
              <a:t>10/2/2017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4686300"/>
            <a:ext cx="533400" cy="2857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3F7CB7D-F184-43C7-B6FD-03D728E1BBFF}" type="slidenum">
              <a:rPr lang="en-US" smtClean="0">
                <a:solidFill>
                  <a:schemeClr val="tx2"/>
                </a:solidFill>
              </a:rPr>
              <a:pPr/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8110"/>
            <a:ext cx="8153400" cy="1005840"/>
          </a:xfrm>
        </p:spPr>
        <p:txBody>
          <a:bodyPr anchor="b"/>
          <a:lstStyle>
            <a:lvl1pPr algn="l">
              <a:buNone/>
              <a:defRPr sz="42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9A8198-4617-485E-9585-4840B69DBBA6}" type="datetime1">
              <a:rPr lang="en-US" smtClean="0"/>
              <a:pPr/>
              <a:t>10/2/2017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3F7CB7D-F184-43C7-B6FD-03D728E1BBF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8750"/>
            <a:ext cx="1600200" cy="31242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2362200" y="1428750"/>
            <a:ext cx="6400800" cy="32004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57668" y="0"/>
            <a:ext cx="7586332" cy="3419856"/>
          </a:xfrm>
          <a:solidFill>
            <a:schemeClr val="tx2">
              <a:shade val="50000"/>
            </a:schemeClr>
          </a:solidFill>
          <a:ln>
            <a:noFill/>
          </a:ln>
        </p:spPr>
        <p:txBody>
          <a:bodyPr/>
          <a:lstStyle>
            <a:lvl1pPr>
              <a:buNone/>
              <a:defRPr sz="3200"/>
            </a:lvl1pPr>
            <a:extLst/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51435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-9144" y="3429000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-9144" y="3497580"/>
            <a:ext cx="1463040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3490722"/>
            <a:ext cx="7589520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3543300"/>
            <a:ext cx="7315200" cy="4572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447800" y="0"/>
            <a:ext cx="100584" cy="515035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4686300"/>
            <a:ext cx="2667000" cy="273844"/>
          </a:xfrm>
        </p:spPr>
        <p:txBody>
          <a:bodyPr rtlCol="0"/>
          <a:lstStyle>
            <a:extLst/>
          </a:lstStyle>
          <a:p>
            <a:fld id="{E4606EA6-EFEA-4C30-9264-4F9291A5780D}" type="datetime1">
              <a:rPr lang="en-US" smtClean="0"/>
              <a:pPr/>
              <a:t>10/2/2017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3500437"/>
            <a:ext cx="1447800" cy="497684"/>
          </a:xfrm>
        </p:spPr>
        <p:txBody>
          <a:bodyPr rtlCol="0"/>
          <a:lstStyle>
            <a:lvl1pPr>
              <a:defRPr sz="2800"/>
            </a:lvl1pPr>
            <a:extLst/>
          </a:lstStyle>
          <a:p>
            <a:pPr algn="ctr"/>
            <a:fld id="{8F82E0A0-C266-4798-8C8F-B9F91E9DA37E}" type="slidenum">
              <a:rPr lang="en-US" sz="28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2800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4686155"/>
            <a:ext cx="4572000" cy="273844"/>
          </a:xfrm>
        </p:spPr>
        <p:txBody>
          <a:bodyPr rtlCol="0"/>
          <a:lstStyle>
            <a:extLst/>
          </a:lstStyle>
          <a:p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352550"/>
            <a:ext cx="8153400" cy="324231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4686300"/>
            <a:ext cx="2667000" cy="273844"/>
          </a:xfrm>
          <a:prstGeom prst="rect">
            <a:avLst/>
          </a:prstGeom>
        </p:spPr>
        <p:txBody>
          <a:bodyPr vert="horz" anchor="ctr" anchorCtr="0"/>
          <a:lstStyle>
            <a:lvl1pPr algn="l">
              <a:defRPr sz="1400">
                <a:solidFill>
                  <a:schemeClr val="tx2"/>
                </a:solidFill>
              </a:defRPr>
            </a:lvl1pPr>
            <a:extLst/>
          </a:lstStyle>
          <a:p>
            <a:fld id="{E4606EA6-EFEA-4C30-9264-4F9291A5780D}" type="datetime1">
              <a:rPr lang="en-US" smtClean="0"/>
              <a:pPr/>
              <a:t>10/2/2017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1" y="4686155"/>
            <a:ext cx="5421083" cy="273844"/>
          </a:xfrm>
          <a:prstGeom prst="rect">
            <a:avLst/>
          </a:prstGeom>
        </p:spPr>
        <p:txBody>
          <a:bodyPr vert="horz" anchor="ctr"/>
          <a:lstStyle>
            <a:lvl1pPr algn="r">
              <a:defRPr sz="1400">
                <a:solidFill>
                  <a:schemeClr val="tx2"/>
                </a:solidFill>
              </a:defRPr>
            </a:lvl1pPr>
            <a:extLst/>
          </a:lstStyle>
          <a:p>
            <a:pPr algn="r"/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095170"/>
            <a:ext cx="9144000" cy="24003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129460"/>
            <a:ext cx="533400" cy="1714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129460"/>
            <a:ext cx="8553450" cy="1714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123507"/>
            <a:ext cx="533400" cy="183357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>
              <a:defRPr sz="1400" b="1">
                <a:solidFill>
                  <a:srgbClr val="FFFFFF"/>
                </a:solidFill>
              </a:defRPr>
            </a:lvl1pPr>
            <a:extLst/>
          </a:lstStyle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18110"/>
            <a:ext cx="8153400" cy="100584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rtl="0" eaLnBrk="1" latinLnBrk="0" hangingPunct="1">
        <a:spcBef>
          <a:spcPct val="0"/>
        </a:spcBef>
        <a:buNone/>
        <a:defRPr sz="42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None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id-ID" dirty="0" smtClean="0"/>
              <a:t>Akuntansi sewa guna usaha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>
            <a:extLst/>
          </a:lstStyle>
          <a:p>
            <a:r>
              <a:rPr lang="en-US" dirty="0" smtClean="0"/>
              <a:t>Tips and tools for creating and presenting wide format slides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b="1" dirty="0" smtClean="0"/>
              <a:t>PERLAKUAN AKUNTANSI</a:t>
            </a:r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sz="quarter" idx="13"/>
          </p:nvPr>
        </p:nvSpPr>
        <p:spPr>
          <a:xfrm>
            <a:off x="609600" y="1428751"/>
            <a:ext cx="7850832" cy="3352799"/>
          </a:xfrm>
        </p:spPr>
        <p:txBody>
          <a:bodyPr>
            <a:normAutofit fontScale="92500" lnSpcReduction="10000"/>
          </a:bodyPr>
          <a:lstStyle>
            <a:extLst/>
          </a:lstStyle>
          <a:p>
            <a:pPr marL="0" indent="0">
              <a:buNone/>
            </a:pPr>
            <a:r>
              <a:rPr lang="en-US" dirty="0" smtClean="0"/>
              <a:t>PSAK No. 30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diklasifikasikan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pembiayaan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mengalihkan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substansial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yang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kepemilikan</a:t>
            </a:r>
            <a:r>
              <a:rPr lang="en-US" dirty="0" smtClean="0"/>
              <a:t> </a:t>
            </a:r>
            <a:r>
              <a:rPr lang="en-US" dirty="0" err="1" smtClean="0"/>
              <a:t>aset.Suatu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diklasifikasikan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mengalihkan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substansial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yang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kepemilikan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b="1" dirty="0" smtClean="0"/>
              <a:t>PERLAKUAN AKUNTANSI</a:t>
            </a:r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sz="quarter" idx="13"/>
          </p:nvPr>
        </p:nvSpPr>
        <p:spPr>
          <a:xfrm>
            <a:off x="609600" y="1428751"/>
            <a:ext cx="7850832" cy="3352799"/>
          </a:xfrm>
        </p:spPr>
        <p:txBody>
          <a:bodyPr>
            <a:normAutofit fontScale="92500" lnSpcReduction="10000"/>
          </a:bodyPr>
          <a:lstStyle>
            <a:extLst/>
          </a:lstStyle>
          <a:p>
            <a:pPr marL="0" indent="0" algn="just">
              <a:buNone/>
            </a:pPr>
            <a:r>
              <a:rPr lang="en-US" dirty="0" err="1" smtClean="0"/>
              <a:t>Sesuai</a:t>
            </a:r>
            <a:r>
              <a:rPr lang="en-US" dirty="0" smtClean="0"/>
              <a:t> PSAK 30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leasing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perlakuan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pembiayaan</a:t>
            </a:r>
            <a:r>
              <a:rPr lang="en-US" dirty="0" smtClean="0"/>
              <a:t> yang </a:t>
            </a:r>
            <a:r>
              <a:rPr lang="en-US" dirty="0" err="1" smtClean="0"/>
              <a:t>diklasifikasikan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dijual</a:t>
            </a:r>
            <a:r>
              <a:rPr lang="en-US" dirty="0" smtClean="0"/>
              <a:t>:</a:t>
            </a:r>
            <a:endParaRPr lang="id-ID" dirty="0" smtClean="0"/>
          </a:p>
          <a:p>
            <a:pPr marL="365125" indent="-365125" algn="just">
              <a:buNone/>
            </a:pPr>
            <a:r>
              <a:rPr lang="en-US" dirty="0" smtClean="0"/>
              <a:t>1.</a:t>
            </a:r>
            <a:r>
              <a:rPr lang="id-ID" dirty="0" smtClean="0"/>
              <a:t> </a:t>
            </a:r>
            <a:r>
              <a:rPr lang="en-US" dirty="0" err="1" smtClean="0"/>
              <a:t>disajikan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tersedia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dijual</a:t>
            </a:r>
            <a:r>
              <a:rPr lang="en-US" dirty="0" smtClean="0"/>
              <a:t>,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tercatatnya</a:t>
            </a:r>
            <a:r>
              <a:rPr lang="en-US" dirty="0" smtClean="0"/>
              <a:t> </a:t>
            </a:r>
            <a:r>
              <a:rPr lang="en-US" dirty="0" err="1" smtClean="0"/>
              <a:t>terutama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dipulihkan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lanjut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b="1" dirty="0" smtClean="0"/>
              <a:t>PERLAKUAN AKUNTANSI</a:t>
            </a:r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sz="quarter" idx="13"/>
          </p:nvPr>
        </p:nvSpPr>
        <p:spPr>
          <a:xfrm>
            <a:off x="609600" y="1428751"/>
            <a:ext cx="7850832" cy="3352799"/>
          </a:xfrm>
        </p:spPr>
        <p:txBody>
          <a:bodyPr>
            <a:normAutofit/>
          </a:bodyPr>
          <a:lstStyle>
            <a:extLst/>
          </a:lstStyle>
          <a:p>
            <a:pPr algn="just">
              <a:buNone/>
            </a:pPr>
            <a:r>
              <a:rPr lang="en-US" dirty="0" smtClean="0"/>
              <a:t>2.</a:t>
            </a:r>
            <a:r>
              <a:rPr lang="id-ID" dirty="0" smtClean="0"/>
              <a:t>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tercatatnya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dikurangi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endParaRPr lang="id-ID" dirty="0" smtClean="0"/>
          </a:p>
          <a:p>
            <a:pPr algn="just">
              <a:buNone/>
            </a:pPr>
            <a:r>
              <a:rPr lang="en-US" dirty="0" smtClean="0"/>
              <a:t>3.</a:t>
            </a:r>
            <a:r>
              <a:rPr lang="id-ID" dirty="0" smtClean="0"/>
              <a:t> </a:t>
            </a:r>
            <a:r>
              <a:rPr lang="en-US" dirty="0" err="1" smtClean="0"/>
              <a:t>diungkapkan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memungkinkan</a:t>
            </a:r>
            <a:r>
              <a:rPr lang="en-US" dirty="0" smtClean="0"/>
              <a:t> </a:t>
            </a:r>
            <a:r>
              <a:rPr lang="en-US" dirty="0" err="1" smtClean="0"/>
              <a:t>evaluasi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b="1" dirty="0" smtClean="0"/>
              <a:t>PERLAKUAN AKUNTANSI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2915816" y="1428750"/>
            <a:ext cx="5999584" cy="3505200"/>
          </a:xfrm>
        </p:spPr>
        <p:txBody>
          <a:bodyPr>
            <a:normAutofit fontScale="85000" lnSpcReduction="20000"/>
          </a:bodyPr>
          <a:lstStyle>
            <a:extLst/>
          </a:lstStyle>
          <a:p>
            <a:pPr marL="0" indent="0">
              <a:buNone/>
            </a:pPr>
            <a:r>
              <a:rPr lang="en-US" sz="3200" dirty="0" err="1" smtClean="0"/>
              <a:t>Perlakuan</a:t>
            </a:r>
            <a:r>
              <a:rPr lang="en-US" sz="3200" dirty="0" smtClean="0"/>
              <a:t> </a:t>
            </a:r>
            <a:r>
              <a:rPr lang="en-US" sz="3200" dirty="0" err="1" smtClean="0"/>
              <a:t>akuntansi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transaksi</a:t>
            </a:r>
            <a:r>
              <a:rPr lang="en-US" sz="3200" dirty="0" smtClean="0"/>
              <a:t> </a:t>
            </a:r>
            <a:r>
              <a:rPr lang="en-US" sz="3200" dirty="0" err="1" smtClean="0"/>
              <a:t>Leasingdisesuaikan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jenis</a:t>
            </a:r>
            <a:r>
              <a:rPr lang="en-US" sz="3200" dirty="0" smtClean="0"/>
              <a:t> </a:t>
            </a:r>
            <a:r>
              <a:rPr lang="en-US" sz="3200" dirty="0" err="1" smtClean="0"/>
              <a:t>sewanya</a:t>
            </a:r>
            <a:r>
              <a:rPr lang="en-US" sz="3200" dirty="0" smtClean="0"/>
              <a:t> </a:t>
            </a:r>
            <a:r>
              <a:rPr lang="en-US" sz="3200" dirty="0" err="1" smtClean="0"/>
              <a:t>masing-masing</a:t>
            </a:r>
            <a:r>
              <a:rPr lang="en-US" sz="3200" dirty="0" smtClean="0"/>
              <a:t>:</a:t>
            </a:r>
            <a:endParaRPr lang="id-ID" sz="3200" dirty="0" smtClean="0"/>
          </a:p>
          <a:p>
            <a:pPr>
              <a:buNone/>
            </a:pPr>
            <a:r>
              <a:rPr lang="en-US" sz="3200" dirty="0" smtClean="0"/>
              <a:t>1.</a:t>
            </a:r>
            <a:r>
              <a:rPr lang="id-ID" sz="3200" dirty="0" smtClean="0"/>
              <a:t> </a:t>
            </a:r>
            <a:r>
              <a:rPr lang="en-US" sz="3200" b="1" i="1" dirty="0" smtClean="0"/>
              <a:t>Financial Lease</a:t>
            </a:r>
            <a:r>
              <a:rPr lang="en-US" sz="3200" dirty="0" smtClean="0"/>
              <a:t> : </a:t>
            </a:r>
            <a:r>
              <a:rPr lang="en-US" sz="3200" dirty="0" err="1" smtClean="0"/>
              <a:t>selisih</a:t>
            </a:r>
            <a:r>
              <a:rPr lang="en-US" sz="3200" dirty="0" smtClean="0"/>
              <a:t> </a:t>
            </a:r>
            <a:r>
              <a:rPr lang="en-US" sz="3200" dirty="0" err="1" smtClean="0"/>
              <a:t>lebih</a:t>
            </a:r>
            <a:r>
              <a:rPr lang="en-US" sz="3200" dirty="0" smtClean="0"/>
              <a:t> </a:t>
            </a:r>
            <a:r>
              <a:rPr lang="en-US" sz="3200" dirty="0" err="1" smtClean="0"/>
              <a:t>hasil</a:t>
            </a:r>
            <a:r>
              <a:rPr lang="en-US" sz="3200" dirty="0" smtClean="0"/>
              <a:t> </a:t>
            </a:r>
            <a:r>
              <a:rPr lang="en-US" sz="3200" dirty="0" err="1" smtClean="0"/>
              <a:t>penjualan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tercatat</a:t>
            </a:r>
            <a:r>
              <a:rPr lang="en-US" sz="3200" dirty="0" smtClean="0"/>
              <a:t> </a:t>
            </a:r>
            <a:r>
              <a:rPr lang="en-US" sz="3200" dirty="0" err="1" smtClean="0"/>
              <a:t>tidak</a:t>
            </a:r>
            <a:r>
              <a:rPr lang="en-US" sz="3200" dirty="0" smtClean="0"/>
              <a:t>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diakui</a:t>
            </a:r>
            <a:r>
              <a:rPr lang="en-US" sz="3200" dirty="0" smtClean="0"/>
              <a:t> </a:t>
            </a:r>
            <a:r>
              <a:rPr lang="en-US" sz="3200" dirty="0" err="1" smtClean="0"/>
              <a:t>segera</a:t>
            </a:r>
            <a:r>
              <a:rPr lang="en-US" sz="3200" dirty="0" smtClean="0"/>
              <a:t> </a:t>
            </a:r>
            <a:r>
              <a:rPr lang="en-US" sz="3200" dirty="0" err="1" smtClean="0"/>
              <a:t>sebagai</a:t>
            </a:r>
            <a:r>
              <a:rPr lang="en-US" sz="3200" dirty="0" smtClean="0"/>
              <a:t> </a:t>
            </a:r>
            <a:r>
              <a:rPr lang="en-US" sz="3200" dirty="0" err="1" smtClean="0"/>
              <a:t>pendapatan</a:t>
            </a:r>
            <a:r>
              <a:rPr lang="en-US" sz="3200" dirty="0" smtClean="0"/>
              <a:t> </a:t>
            </a:r>
            <a:r>
              <a:rPr lang="en-US" sz="3200" dirty="0" err="1" smtClean="0"/>
              <a:t>oleh</a:t>
            </a:r>
            <a:r>
              <a:rPr lang="en-US" sz="3200" dirty="0" smtClean="0"/>
              <a:t> </a:t>
            </a:r>
            <a:r>
              <a:rPr lang="en-US" sz="3200" dirty="0" err="1" smtClean="0"/>
              <a:t>penjual</a:t>
            </a:r>
            <a:r>
              <a:rPr lang="en-US" sz="3200" dirty="0" smtClean="0"/>
              <a:t> </a:t>
            </a:r>
            <a:r>
              <a:rPr lang="en-US" sz="3200" i="1" dirty="0" smtClean="0"/>
              <a:t>lessee</a:t>
            </a:r>
            <a:r>
              <a:rPr lang="en-US" sz="3200" dirty="0" smtClean="0"/>
              <a:t>, </a:t>
            </a:r>
            <a:r>
              <a:rPr lang="en-US" sz="3200" dirty="0" err="1" smtClean="0"/>
              <a:t>tetapi</a:t>
            </a:r>
            <a:r>
              <a:rPr lang="en-US" sz="3200" dirty="0" smtClean="0"/>
              <a:t> </a:t>
            </a:r>
            <a:r>
              <a:rPr lang="en-US" sz="3200" dirty="0" err="1" smtClean="0"/>
              <a:t>ditangguhkan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diamortisasi</a:t>
            </a:r>
            <a:r>
              <a:rPr lang="en-US" sz="3200" dirty="0" smtClean="0"/>
              <a:t> </a:t>
            </a:r>
            <a:r>
              <a:rPr lang="en-US" sz="3200" dirty="0" err="1" smtClean="0"/>
              <a:t>selama</a:t>
            </a:r>
            <a:r>
              <a:rPr lang="en-US" sz="3200" dirty="0" smtClean="0"/>
              <a:t> </a:t>
            </a:r>
            <a:r>
              <a:rPr lang="en-US" sz="3200" dirty="0" err="1" smtClean="0"/>
              <a:t>masa</a:t>
            </a:r>
            <a:r>
              <a:rPr lang="en-US" sz="3200" dirty="0" smtClean="0"/>
              <a:t> </a:t>
            </a:r>
            <a:r>
              <a:rPr lang="en-US" sz="3200" dirty="0" err="1" smtClean="0"/>
              <a:t>sewa</a:t>
            </a:r>
            <a:endParaRPr lang="en-US" dirty="0"/>
          </a:p>
        </p:txBody>
      </p:sp>
      <p:pic>
        <p:nvPicPr>
          <p:cNvPr id="6" name="crop_j0175548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67544" y="1491630"/>
            <a:ext cx="2209800" cy="22098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b="1" dirty="0" smtClean="0"/>
              <a:t>PERLAKUAN AKUNTANSI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611560" y="1428750"/>
            <a:ext cx="8303840" cy="3505200"/>
          </a:xfrm>
        </p:spPr>
        <p:txBody>
          <a:bodyPr>
            <a:normAutofit fontScale="92500" lnSpcReduction="20000"/>
          </a:bodyPr>
          <a:lstStyle>
            <a:extLst/>
          </a:lstStyle>
          <a:p>
            <a:pPr marL="274638" indent="-274638" algn="just">
              <a:buNone/>
            </a:pPr>
            <a:r>
              <a:rPr lang="en-US" sz="2800" dirty="0" smtClean="0"/>
              <a:t>2.</a:t>
            </a:r>
            <a:r>
              <a:rPr lang="en-US" sz="2800" b="1" i="1" dirty="0" smtClean="0"/>
              <a:t>Operating Lease</a:t>
            </a:r>
            <a:r>
              <a:rPr lang="en-US" sz="2800" dirty="0" smtClean="0"/>
              <a:t> : </a:t>
            </a:r>
            <a:r>
              <a:rPr lang="en-US" sz="2800" dirty="0" err="1" smtClean="0"/>
              <a:t>jika</a:t>
            </a:r>
            <a:r>
              <a:rPr lang="en-US" sz="2800" dirty="0" smtClean="0"/>
              <a:t> </a:t>
            </a:r>
            <a:r>
              <a:rPr lang="en-US" sz="2800" dirty="0" err="1" smtClean="0"/>
              <a:t>transaksi</a:t>
            </a:r>
            <a:r>
              <a:rPr lang="en-US" sz="2800" dirty="0" smtClean="0"/>
              <a:t> </a:t>
            </a:r>
            <a:r>
              <a:rPr lang="en-US" sz="2800" dirty="0" err="1" smtClean="0"/>
              <a:t>terjadi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nilai</a:t>
            </a:r>
            <a:r>
              <a:rPr lang="en-US" sz="2800" dirty="0" smtClean="0"/>
              <a:t> </a:t>
            </a:r>
            <a:r>
              <a:rPr lang="en-US" sz="2800" dirty="0" err="1" smtClean="0"/>
              <a:t>wajar</a:t>
            </a:r>
            <a:r>
              <a:rPr lang="en-US" sz="2800" dirty="0" smtClean="0"/>
              <a:t> </a:t>
            </a:r>
            <a:r>
              <a:rPr lang="en-US" sz="2800" dirty="0" err="1" smtClean="0"/>
              <a:t>maka</a:t>
            </a:r>
            <a:r>
              <a:rPr lang="en-US" sz="2800" dirty="0" smtClean="0"/>
              <a:t> </a:t>
            </a:r>
            <a:r>
              <a:rPr lang="en-US" sz="2800" dirty="0" err="1" smtClean="0"/>
              <a:t>laba</a:t>
            </a:r>
            <a:r>
              <a:rPr lang="en-US" sz="2800" dirty="0" smtClean="0"/>
              <a:t>/</a:t>
            </a:r>
            <a:r>
              <a:rPr lang="en-US" sz="2800" dirty="0" err="1" smtClean="0"/>
              <a:t>rugi</a:t>
            </a:r>
            <a:r>
              <a:rPr lang="en-US" sz="2800" dirty="0" smtClean="0"/>
              <a:t> </a:t>
            </a:r>
            <a:r>
              <a:rPr lang="en-US" sz="2800" dirty="0" err="1" smtClean="0"/>
              <a:t>harus</a:t>
            </a:r>
            <a:r>
              <a:rPr lang="en-US" sz="2800" dirty="0" smtClean="0"/>
              <a:t> </a:t>
            </a:r>
            <a:r>
              <a:rPr lang="en-US" sz="2800" dirty="0" err="1" smtClean="0"/>
              <a:t>diakui</a:t>
            </a:r>
            <a:r>
              <a:rPr lang="en-US" sz="2800" dirty="0" smtClean="0"/>
              <a:t> </a:t>
            </a:r>
            <a:r>
              <a:rPr lang="en-US" sz="2800" dirty="0" err="1" smtClean="0"/>
              <a:t>tetapi</a:t>
            </a:r>
            <a:r>
              <a:rPr lang="en-US" sz="2800" dirty="0" smtClean="0"/>
              <a:t> </a:t>
            </a:r>
            <a:r>
              <a:rPr lang="en-US" sz="2800" dirty="0" err="1" smtClean="0"/>
              <a:t>jika</a:t>
            </a:r>
            <a:r>
              <a:rPr lang="en-US" sz="2800" dirty="0" smtClean="0"/>
              <a:t> </a:t>
            </a:r>
            <a:r>
              <a:rPr lang="en-US" sz="2800" dirty="0" err="1" smtClean="0"/>
              <a:t>terjadi</a:t>
            </a:r>
            <a:r>
              <a:rPr lang="en-US" sz="2800" dirty="0" smtClean="0"/>
              <a:t> </a:t>
            </a:r>
            <a:r>
              <a:rPr lang="en-US" sz="2800" dirty="0" err="1" smtClean="0"/>
              <a:t>dibawah</a:t>
            </a:r>
            <a:r>
              <a:rPr lang="en-US" sz="2800" dirty="0" smtClean="0"/>
              <a:t> </a:t>
            </a:r>
            <a:r>
              <a:rPr lang="en-US" sz="2800" dirty="0" err="1" smtClean="0"/>
              <a:t>nilai</a:t>
            </a:r>
            <a:r>
              <a:rPr lang="en-US" sz="2800" dirty="0" smtClean="0"/>
              <a:t> </a:t>
            </a:r>
            <a:r>
              <a:rPr lang="en-US" sz="2800" dirty="0" err="1" smtClean="0"/>
              <a:t>wajar</a:t>
            </a:r>
            <a:r>
              <a:rPr lang="en-US" sz="2800" dirty="0" smtClean="0"/>
              <a:t> </a:t>
            </a:r>
            <a:r>
              <a:rPr lang="en-US" sz="2800" dirty="0" err="1" smtClean="0"/>
              <a:t>maka</a:t>
            </a:r>
            <a:r>
              <a:rPr lang="en-US" sz="2800" dirty="0" smtClean="0"/>
              <a:t> </a:t>
            </a:r>
            <a:r>
              <a:rPr lang="en-US" sz="2800" dirty="0" err="1" smtClean="0"/>
              <a:t>laba</a:t>
            </a:r>
            <a:r>
              <a:rPr lang="en-US" sz="2800" dirty="0" smtClean="0"/>
              <a:t>/</a:t>
            </a:r>
            <a:r>
              <a:rPr lang="en-US" sz="2800" dirty="0" err="1" smtClean="0"/>
              <a:t>rugi</a:t>
            </a:r>
            <a:r>
              <a:rPr lang="en-US" sz="2800" dirty="0" smtClean="0"/>
              <a:t> </a:t>
            </a:r>
            <a:r>
              <a:rPr lang="en-US" sz="2800" dirty="0" err="1" smtClean="0"/>
              <a:t>harus</a:t>
            </a:r>
            <a:r>
              <a:rPr lang="en-US" sz="2800" dirty="0" smtClean="0"/>
              <a:t> </a:t>
            </a:r>
            <a:r>
              <a:rPr lang="en-US" sz="2800" dirty="0" err="1" smtClean="0"/>
              <a:t>diakui</a:t>
            </a:r>
            <a:r>
              <a:rPr lang="en-US" sz="2800" dirty="0" smtClean="0"/>
              <a:t> </a:t>
            </a:r>
            <a:r>
              <a:rPr lang="en-US" sz="2800" dirty="0" err="1" smtClean="0"/>
              <a:t>segera</a:t>
            </a:r>
            <a:r>
              <a:rPr lang="en-US" sz="2800" dirty="0" smtClean="0"/>
              <a:t> </a:t>
            </a:r>
            <a:r>
              <a:rPr lang="en-US" sz="2800" dirty="0" err="1" smtClean="0"/>
              <a:t>kecuali</a:t>
            </a:r>
            <a:r>
              <a:rPr lang="en-US" sz="2800" dirty="0" smtClean="0"/>
              <a:t> </a:t>
            </a:r>
            <a:r>
              <a:rPr lang="en-US" sz="2800" dirty="0" err="1" smtClean="0"/>
              <a:t>rugi</a:t>
            </a:r>
            <a:r>
              <a:rPr lang="en-US" sz="2800" dirty="0" smtClean="0"/>
              <a:t> </a:t>
            </a:r>
            <a:r>
              <a:rPr lang="en-US" sz="2800" dirty="0" err="1" smtClean="0"/>
              <a:t>tersebut</a:t>
            </a:r>
            <a:r>
              <a:rPr lang="en-US" sz="2800" dirty="0" smtClean="0"/>
              <a:t> </a:t>
            </a:r>
            <a:r>
              <a:rPr lang="en-US" sz="2800" dirty="0" err="1" smtClean="0"/>
              <a:t>dikompensasikan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pembayaran</a:t>
            </a:r>
            <a:r>
              <a:rPr lang="en-US" sz="2800" dirty="0" smtClean="0"/>
              <a:t> </a:t>
            </a:r>
            <a:r>
              <a:rPr lang="en-US" sz="2800" dirty="0" err="1" smtClean="0"/>
              <a:t>sewa</a:t>
            </a:r>
            <a:r>
              <a:rPr lang="en-US" sz="2800" dirty="0" smtClean="0"/>
              <a:t> </a:t>
            </a:r>
            <a:r>
              <a:rPr lang="en-US" sz="2800" dirty="0" err="1" smtClean="0"/>
              <a:t>dimasa</a:t>
            </a:r>
            <a:r>
              <a:rPr lang="en-US" sz="2800" dirty="0" smtClean="0"/>
              <a:t> </a:t>
            </a:r>
            <a:r>
              <a:rPr lang="en-US" sz="2800" dirty="0" err="1" smtClean="0"/>
              <a:t>depan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lebih</a:t>
            </a:r>
            <a:r>
              <a:rPr lang="en-US" sz="2800" dirty="0" smtClean="0"/>
              <a:t> </a:t>
            </a:r>
            <a:r>
              <a:rPr lang="en-US" sz="2800" dirty="0" err="1" smtClean="0"/>
              <a:t>rendah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harga</a:t>
            </a:r>
            <a:r>
              <a:rPr lang="en-US" sz="2800" dirty="0" smtClean="0"/>
              <a:t> </a:t>
            </a:r>
            <a:r>
              <a:rPr lang="en-US" sz="2800" dirty="0" err="1" smtClean="0"/>
              <a:t>pasar</a:t>
            </a:r>
            <a:r>
              <a:rPr lang="en-US" sz="2800" dirty="0" smtClean="0"/>
              <a:t>, </a:t>
            </a:r>
            <a:r>
              <a:rPr lang="en-US" sz="2800" dirty="0" err="1" smtClean="0"/>
              <a:t>maka</a:t>
            </a:r>
            <a:r>
              <a:rPr lang="en-US" sz="2800" dirty="0" smtClean="0"/>
              <a:t> </a:t>
            </a:r>
            <a:r>
              <a:rPr lang="en-US" sz="2800" dirty="0" err="1" smtClean="0"/>
              <a:t>rugi</a:t>
            </a:r>
            <a:r>
              <a:rPr lang="en-US" sz="2800" dirty="0" smtClean="0"/>
              <a:t> </a:t>
            </a:r>
            <a:r>
              <a:rPr lang="en-US" sz="2800" dirty="0" err="1" smtClean="0"/>
              <a:t>tersebut</a:t>
            </a:r>
            <a:r>
              <a:rPr lang="en-US" sz="2800" dirty="0" smtClean="0"/>
              <a:t> </a:t>
            </a:r>
            <a:r>
              <a:rPr lang="en-US" sz="2800" dirty="0" err="1" smtClean="0"/>
              <a:t>harus</a:t>
            </a:r>
            <a:r>
              <a:rPr lang="en-US" sz="2800" dirty="0" smtClean="0"/>
              <a:t> </a:t>
            </a:r>
            <a:r>
              <a:rPr lang="en-US" sz="2800" dirty="0" err="1" smtClean="0"/>
              <a:t>ditangguhkan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diamortisasi</a:t>
            </a:r>
            <a:r>
              <a:rPr lang="en-US" sz="2800" dirty="0" smtClean="0"/>
              <a:t> </a:t>
            </a:r>
            <a:r>
              <a:rPr lang="en-US" sz="2800" dirty="0" err="1" smtClean="0"/>
              <a:t>secara</a:t>
            </a:r>
            <a:r>
              <a:rPr lang="en-US" sz="2800" dirty="0" smtClean="0"/>
              <a:t> </a:t>
            </a:r>
            <a:r>
              <a:rPr lang="en-US" sz="2800" dirty="0" err="1" smtClean="0"/>
              <a:t>proporsional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pembayaran</a:t>
            </a:r>
            <a:r>
              <a:rPr lang="en-US" sz="2800" dirty="0" smtClean="0"/>
              <a:t> </a:t>
            </a:r>
            <a:r>
              <a:rPr lang="en-US" sz="2800" dirty="0" err="1" smtClean="0"/>
              <a:t>sewa</a:t>
            </a:r>
            <a:r>
              <a:rPr lang="en-US" sz="2800" dirty="0" smtClean="0"/>
              <a:t> </a:t>
            </a:r>
            <a:r>
              <a:rPr lang="en-US" sz="2800" dirty="0" err="1" smtClean="0"/>
              <a:t>selama</a:t>
            </a:r>
            <a:r>
              <a:rPr lang="en-US" sz="2800" dirty="0" smtClean="0"/>
              <a:t> </a:t>
            </a:r>
            <a:r>
              <a:rPr lang="en-US" sz="2800" dirty="0" err="1" smtClean="0"/>
              <a:t>periode</a:t>
            </a:r>
            <a:r>
              <a:rPr lang="en-US" sz="2800" dirty="0" smtClean="0"/>
              <a:t> </a:t>
            </a:r>
            <a:r>
              <a:rPr lang="en-US" sz="2800" dirty="0" err="1" smtClean="0"/>
              <a:t>penggunaan</a:t>
            </a:r>
            <a:r>
              <a:rPr lang="en-US" sz="2800" dirty="0" smtClean="0"/>
              <a:t> </a:t>
            </a:r>
            <a:r>
              <a:rPr lang="en-US" sz="2800" dirty="0" err="1" smtClean="0"/>
              <a:t>aset</a:t>
            </a:r>
            <a:r>
              <a:rPr lang="en-US" sz="2800" dirty="0" smtClean="0"/>
              <a:t>. </a:t>
            </a:r>
            <a:r>
              <a:rPr lang="en-US" sz="2800" dirty="0" err="1" smtClean="0"/>
              <a:t>Jika</a:t>
            </a:r>
            <a:r>
              <a:rPr lang="en-US" sz="2800" dirty="0" smtClean="0"/>
              <a:t> </a:t>
            </a:r>
            <a:r>
              <a:rPr lang="en-US" sz="2800" dirty="0" err="1" smtClean="0"/>
              <a:t>harga</a:t>
            </a:r>
            <a:r>
              <a:rPr lang="en-US" sz="2800" dirty="0" smtClean="0"/>
              <a:t> </a:t>
            </a:r>
            <a:r>
              <a:rPr lang="en-US" sz="2800" dirty="0" err="1" smtClean="0"/>
              <a:t>jual</a:t>
            </a:r>
            <a:r>
              <a:rPr lang="en-US" sz="2800" dirty="0" smtClean="0"/>
              <a:t> </a:t>
            </a:r>
            <a:r>
              <a:rPr lang="en-US" sz="2800" dirty="0" err="1" smtClean="0"/>
              <a:t>diatas</a:t>
            </a:r>
            <a:r>
              <a:rPr lang="en-US" sz="2800" dirty="0" smtClean="0"/>
              <a:t> </a:t>
            </a:r>
            <a:r>
              <a:rPr lang="en-US" sz="2800" dirty="0" err="1" smtClean="0"/>
              <a:t>nilai</a:t>
            </a:r>
            <a:r>
              <a:rPr lang="en-US" sz="2800" dirty="0" smtClean="0"/>
              <a:t> </a:t>
            </a:r>
            <a:r>
              <a:rPr lang="en-US" sz="2800" dirty="0" err="1" smtClean="0"/>
              <a:t>wajar</a:t>
            </a:r>
            <a:r>
              <a:rPr lang="en-US" sz="2800" dirty="0" smtClean="0"/>
              <a:t> </a:t>
            </a:r>
            <a:r>
              <a:rPr lang="en-US" sz="2800" dirty="0" err="1" smtClean="0"/>
              <a:t>selisih</a:t>
            </a:r>
            <a:r>
              <a:rPr lang="en-US" sz="2800" dirty="0" smtClean="0"/>
              <a:t> </a:t>
            </a:r>
            <a:r>
              <a:rPr lang="en-US" sz="2800" dirty="0" err="1" smtClean="0"/>
              <a:t>lebih</a:t>
            </a:r>
            <a:r>
              <a:rPr lang="en-US" sz="2800" dirty="0" smtClean="0"/>
              <a:t> </a:t>
            </a:r>
            <a:r>
              <a:rPr lang="en-US" sz="2800" dirty="0" err="1" smtClean="0"/>
              <a:t>tersebut</a:t>
            </a:r>
            <a:r>
              <a:rPr lang="en-US" sz="2800" dirty="0" smtClean="0"/>
              <a:t> </a:t>
            </a:r>
            <a:r>
              <a:rPr lang="en-US" sz="2800" dirty="0" err="1" smtClean="0"/>
              <a:t>ditangguhkan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diamortisasi</a:t>
            </a:r>
            <a:r>
              <a:rPr lang="en-US" sz="2800" dirty="0" smtClean="0"/>
              <a:t> </a:t>
            </a:r>
            <a:r>
              <a:rPr lang="en-US" sz="2800" dirty="0" err="1" smtClean="0"/>
              <a:t>selama</a:t>
            </a:r>
            <a:r>
              <a:rPr lang="en-US" sz="2800" dirty="0" smtClean="0"/>
              <a:t> </a:t>
            </a:r>
            <a:r>
              <a:rPr lang="en-US" sz="2800" dirty="0" err="1" smtClean="0"/>
              <a:t>periode</a:t>
            </a:r>
            <a:r>
              <a:rPr lang="en-US" sz="2800" dirty="0" smtClean="0"/>
              <a:t> </a:t>
            </a:r>
            <a:r>
              <a:rPr lang="en-US" sz="2800" dirty="0" err="1" smtClean="0"/>
              <a:t>penggunaan</a:t>
            </a:r>
            <a:r>
              <a:rPr lang="en-US" sz="2800" dirty="0" smtClean="0"/>
              <a:t> </a:t>
            </a:r>
            <a:r>
              <a:rPr lang="en-US" sz="2800" dirty="0" err="1" smtClean="0"/>
              <a:t>aset</a:t>
            </a:r>
            <a:r>
              <a:rPr lang="en-US" sz="2800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b="1" dirty="0" smtClean="0"/>
              <a:t>PERLAKUAN AKUNTANSI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611560" y="1428750"/>
            <a:ext cx="8303840" cy="3505200"/>
          </a:xfrm>
        </p:spPr>
        <p:txBody>
          <a:bodyPr>
            <a:normAutofit/>
          </a:bodyPr>
          <a:lstStyle>
            <a:extLst/>
          </a:lstStyle>
          <a:p>
            <a:pPr marL="0" indent="0">
              <a:buNone/>
            </a:pP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memudahkan</a:t>
            </a:r>
            <a:r>
              <a:rPr lang="en-US" sz="2400" dirty="0" smtClean="0"/>
              <a:t> </a:t>
            </a:r>
            <a:r>
              <a:rPr lang="en-US" sz="2400" dirty="0" err="1" smtClean="0"/>
              <a:t>memahami</a:t>
            </a:r>
            <a:r>
              <a:rPr lang="en-US" sz="2400" dirty="0" smtClean="0"/>
              <a:t> </a:t>
            </a:r>
            <a:r>
              <a:rPr lang="en-US" sz="2400" dirty="0" err="1" smtClean="0"/>
              <a:t>penjelasan</a:t>
            </a:r>
            <a:r>
              <a:rPr lang="en-US" sz="2400" dirty="0" smtClean="0"/>
              <a:t> </a:t>
            </a:r>
            <a:r>
              <a:rPr lang="en-US" sz="2400" dirty="0" err="1" smtClean="0"/>
              <a:t>diatas</a:t>
            </a:r>
            <a:r>
              <a:rPr lang="en-US" sz="2400" dirty="0" smtClean="0"/>
              <a:t> </a:t>
            </a:r>
            <a:r>
              <a:rPr lang="en-US" sz="2400" dirty="0" err="1" smtClean="0"/>
              <a:t>dibawah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disajikan</a:t>
            </a:r>
            <a:r>
              <a:rPr lang="en-US" sz="2400" dirty="0" smtClean="0"/>
              <a:t> </a:t>
            </a:r>
            <a:r>
              <a:rPr lang="en-US" sz="2400" dirty="0" err="1" smtClean="0"/>
              <a:t>ilustrasi</a:t>
            </a:r>
            <a:r>
              <a:rPr lang="en-US" sz="2400" dirty="0" smtClean="0"/>
              <a:t> </a:t>
            </a:r>
            <a:r>
              <a:rPr lang="en-US" sz="2400" dirty="0" err="1" smtClean="0"/>
              <a:t>sederhana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perlakuan</a:t>
            </a:r>
            <a:r>
              <a:rPr lang="en-US" sz="2400" dirty="0" smtClean="0"/>
              <a:t> </a:t>
            </a:r>
            <a:r>
              <a:rPr lang="en-US" sz="2400" dirty="0" err="1" smtClean="0"/>
              <a:t>akuntansi</a:t>
            </a:r>
            <a:r>
              <a:rPr lang="en-US" sz="2400" dirty="0" smtClean="0"/>
              <a:t> finance lease.</a:t>
            </a:r>
            <a:endParaRPr lang="id-ID" sz="2400" dirty="0" smtClean="0"/>
          </a:p>
          <a:p>
            <a:r>
              <a:rPr lang="en-US" sz="2400" dirty="0" err="1" smtClean="0"/>
              <a:t>Tanggal</a:t>
            </a:r>
            <a:r>
              <a:rPr lang="en-US" sz="2400" dirty="0" smtClean="0"/>
              <a:t> 1 April 2010 </a:t>
            </a:r>
            <a:r>
              <a:rPr lang="en-US" sz="2400" dirty="0" err="1" smtClean="0"/>
              <a:t>Andi</a:t>
            </a:r>
            <a:r>
              <a:rPr lang="en-US" sz="2400" dirty="0" smtClean="0"/>
              <a:t> </a:t>
            </a:r>
            <a:r>
              <a:rPr lang="en-US" sz="2400" dirty="0" err="1" smtClean="0"/>
              <a:t>melakukan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 finance lease </a:t>
            </a:r>
            <a:r>
              <a:rPr lang="en-US" sz="2400" dirty="0" err="1" smtClean="0"/>
              <a:t>sebuah</a:t>
            </a:r>
            <a:r>
              <a:rPr lang="en-US" sz="2400" dirty="0" smtClean="0"/>
              <a:t> </a:t>
            </a:r>
            <a:r>
              <a:rPr lang="en-US" sz="2400" dirty="0" err="1" smtClean="0"/>
              <a:t>Truk</a:t>
            </a:r>
            <a:r>
              <a:rPr lang="en-US" sz="2400" dirty="0" smtClean="0"/>
              <a:t> </a:t>
            </a:r>
            <a:r>
              <a:rPr lang="en-US" sz="2400" dirty="0" err="1" smtClean="0"/>
              <a:t>senilai</a:t>
            </a:r>
            <a:r>
              <a:rPr lang="en-US" sz="2400" dirty="0" smtClean="0"/>
              <a:t> </a:t>
            </a:r>
            <a:r>
              <a:rPr lang="en-US" sz="2400" dirty="0" err="1" smtClean="0"/>
              <a:t>Rp</a:t>
            </a:r>
            <a:r>
              <a:rPr lang="en-US" sz="2400" dirty="0" smtClean="0"/>
              <a:t>. 90.000.000,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residu</a:t>
            </a:r>
            <a:r>
              <a:rPr lang="en-US" sz="2400" dirty="0" smtClean="0"/>
              <a:t> </a:t>
            </a:r>
            <a:r>
              <a:rPr lang="en-US" sz="2400" dirty="0" err="1" smtClean="0"/>
              <a:t>aset</a:t>
            </a:r>
            <a:r>
              <a:rPr lang="en-US" sz="2400" dirty="0" smtClean="0"/>
              <a:t> </a:t>
            </a:r>
            <a:r>
              <a:rPr lang="en-US" sz="2400" dirty="0" err="1" smtClean="0"/>
              <a:t>diperkirakan</a:t>
            </a:r>
            <a:r>
              <a:rPr lang="en-US" sz="2400" dirty="0" smtClean="0"/>
              <a:t> </a:t>
            </a:r>
            <a:r>
              <a:rPr lang="en-US" sz="2400" dirty="0" err="1" smtClean="0"/>
              <a:t>sebesar</a:t>
            </a:r>
            <a:r>
              <a:rPr lang="en-US" sz="2400" dirty="0" smtClean="0"/>
              <a:t> </a:t>
            </a:r>
            <a:r>
              <a:rPr lang="en-US" sz="2400" dirty="0" err="1" smtClean="0"/>
              <a:t>Rp</a:t>
            </a:r>
            <a:r>
              <a:rPr lang="en-US" sz="2400" dirty="0" smtClean="0"/>
              <a:t>. 20.000.000 </a:t>
            </a:r>
            <a:r>
              <a:rPr lang="en-US" sz="2400" dirty="0" err="1" smtClean="0"/>
              <a:t>jangka</a:t>
            </a:r>
            <a:r>
              <a:rPr lang="en-US" sz="2400" dirty="0" smtClean="0"/>
              <a:t> </a:t>
            </a:r>
            <a:r>
              <a:rPr lang="en-US" sz="2400" dirty="0" err="1" smtClean="0"/>
              <a:t>waktu</a:t>
            </a:r>
            <a:r>
              <a:rPr lang="en-US" sz="2400" dirty="0" smtClean="0"/>
              <a:t> </a:t>
            </a:r>
            <a:r>
              <a:rPr lang="en-US" sz="2400" dirty="0" err="1" smtClean="0"/>
              <a:t>sewa</a:t>
            </a:r>
            <a:r>
              <a:rPr lang="en-US" sz="2400" dirty="0" smtClean="0"/>
              <a:t> </a:t>
            </a:r>
            <a:r>
              <a:rPr lang="en-US" sz="2400" dirty="0" err="1" smtClean="0"/>
              <a:t>selama</a:t>
            </a:r>
            <a:r>
              <a:rPr lang="en-US" sz="2400" dirty="0" smtClean="0"/>
              <a:t> 6 </a:t>
            </a:r>
            <a:r>
              <a:rPr lang="en-US" sz="2400" dirty="0" err="1" smtClean="0"/>
              <a:t>tahun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tingkat</a:t>
            </a:r>
            <a:r>
              <a:rPr lang="en-US" sz="2400" dirty="0" smtClean="0"/>
              <a:t> </a:t>
            </a:r>
            <a:r>
              <a:rPr lang="en-US" sz="2400" dirty="0" err="1" smtClean="0"/>
              <a:t>bunga</a:t>
            </a:r>
            <a:r>
              <a:rPr lang="en-US" sz="2400" dirty="0" smtClean="0"/>
              <a:t> </a:t>
            </a:r>
            <a:r>
              <a:rPr lang="en-US" sz="2400" dirty="0" err="1" smtClean="0"/>
              <a:t>sebesar</a:t>
            </a:r>
            <a:r>
              <a:rPr lang="en-US" sz="2400" dirty="0" smtClean="0"/>
              <a:t> 18 % per </a:t>
            </a:r>
            <a:r>
              <a:rPr lang="en-US" sz="2400" dirty="0" err="1" smtClean="0"/>
              <a:t>tahun</a:t>
            </a:r>
            <a:r>
              <a:rPr lang="en-US" sz="2400" dirty="0" smtClean="0"/>
              <a:t>. </a:t>
            </a:r>
            <a:r>
              <a:rPr lang="en-US" sz="2400" dirty="0" err="1" smtClean="0"/>
              <a:t>Umur</a:t>
            </a:r>
            <a:r>
              <a:rPr lang="en-US" sz="2400" dirty="0" smtClean="0"/>
              <a:t> </a:t>
            </a:r>
            <a:r>
              <a:rPr lang="en-US" sz="2400" dirty="0" err="1" smtClean="0"/>
              <a:t>ekonomis</a:t>
            </a:r>
            <a:r>
              <a:rPr lang="en-US" sz="2400" dirty="0" smtClean="0"/>
              <a:t> </a:t>
            </a:r>
            <a:r>
              <a:rPr lang="en-US" sz="2400" dirty="0" err="1" smtClean="0"/>
              <a:t>aktiva</a:t>
            </a:r>
            <a:r>
              <a:rPr lang="en-US" sz="2400" dirty="0" smtClean="0"/>
              <a:t> 8 </a:t>
            </a:r>
            <a:r>
              <a:rPr lang="en-US" sz="2400" dirty="0" err="1" smtClean="0"/>
              <a:t>tahun.Metode</a:t>
            </a:r>
            <a:r>
              <a:rPr lang="en-US" sz="2400" dirty="0" smtClean="0"/>
              <a:t> </a:t>
            </a:r>
            <a:r>
              <a:rPr lang="en-US" sz="2400" dirty="0" err="1" smtClean="0"/>
              <a:t>penyusutan</a:t>
            </a:r>
            <a:r>
              <a:rPr lang="en-US" sz="2400" dirty="0" smtClean="0"/>
              <a:t> </a:t>
            </a:r>
            <a:r>
              <a:rPr lang="en-US" sz="2400" dirty="0" err="1" smtClean="0"/>
              <a:t>garis</a:t>
            </a:r>
            <a:r>
              <a:rPr lang="en-US" sz="2400" dirty="0" smtClean="0"/>
              <a:t> </a:t>
            </a:r>
            <a:r>
              <a:rPr lang="en-US" sz="2400" dirty="0" err="1" smtClean="0"/>
              <a:t>lurus</a:t>
            </a:r>
            <a:r>
              <a:rPr lang="en-US" sz="2400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b="1" dirty="0" smtClean="0"/>
              <a:t>PERLAKUAN AKUNTANSI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611560" y="1428750"/>
            <a:ext cx="8303840" cy="3505200"/>
          </a:xfrm>
        </p:spPr>
        <p:txBody>
          <a:bodyPr>
            <a:normAutofit/>
          </a:bodyPr>
          <a:lstStyle>
            <a:extLst/>
          </a:lstStyle>
          <a:p>
            <a:r>
              <a:rPr lang="en-US" sz="2400" dirty="0" err="1" smtClean="0"/>
              <a:t>Perhitungan</a:t>
            </a:r>
            <a:r>
              <a:rPr lang="en-US" sz="2400" dirty="0" smtClean="0"/>
              <a:t> :</a:t>
            </a:r>
            <a:endParaRPr lang="id-ID" sz="2400" dirty="0" smtClean="0"/>
          </a:p>
          <a:p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aktiva</a:t>
            </a:r>
            <a:r>
              <a:rPr lang="en-US" sz="2400" dirty="0" smtClean="0"/>
              <a:t> : </a:t>
            </a:r>
            <a:r>
              <a:rPr lang="en-US" sz="2400" dirty="0" err="1" smtClean="0"/>
              <a:t>Rp</a:t>
            </a:r>
            <a:r>
              <a:rPr lang="en-US" sz="2400" dirty="0" smtClean="0"/>
              <a:t>. 90.000.000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sewa</a:t>
            </a:r>
            <a:r>
              <a:rPr lang="en-US" sz="2400" dirty="0" smtClean="0"/>
              <a:t> per </a:t>
            </a:r>
            <a:r>
              <a:rPr lang="en-US" sz="2400" dirty="0" err="1" smtClean="0"/>
              <a:t>bulan</a:t>
            </a:r>
            <a:r>
              <a:rPr lang="en-US" sz="2400" dirty="0" smtClean="0"/>
              <a:t> </a:t>
            </a:r>
            <a:r>
              <a:rPr lang="en-US" sz="2400" dirty="0" err="1" smtClean="0"/>
              <a:t>Rp</a:t>
            </a:r>
            <a:r>
              <a:rPr lang="en-US" sz="2400" dirty="0" smtClean="0"/>
              <a:t>. 90.000.000 / 72 </a:t>
            </a:r>
            <a:r>
              <a:rPr lang="en-US" sz="2400" dirty="0" err="1" smtClean="0"/>
              <a:t>bulan</a:t>
            </a:r>
            <a:endParaRPr lang="id-ID" sz="2400" dirty="0" smtClean="0"/>
          </a:p>
          <a:p>
            <a:r>
              <a:rPr lang="en-US" sz="2400" dirty="0" err="1" smtClean="0"/>
              <a:t>Jangka</a:t>
            </a:r>
            <a:r>
              <a:rPr lang="en-US" sz="2400" dirty="0" smtClean="0"/>
              <a:t> </a:t>
            </a:r>
            <a:r>
              <a:rPr lang="en-US" sz="2400" dirty="0" err="1" smtClean="0"/>
              <a:t>waktu</a:t>
            </a:r>
            <a:r>
              <a:rPr lang="en-US" sz="2400" dirty="0" smtClean="0"/>
              <a:t> </a:t>
            </a:r>
            <a:r>
              <a:rPr lang="en-US" sz="2400" dirty="0" err="1" smtClean="0"/>
              <a:t>sewa</a:t>
            </a:r>
            <a:r>
              <a:rPr lang="en-US" sz="2400" dirty="0" smtClean="0"/>
              <a:t> : 6 </a:t>
            </a:r>
            <a:r>
              <a:rPr lang="en-US" sz="2400" dirty="0" err="1" smtClean="0"/>
              <a:t>tahun</a:t>
            </a:r>
            <a:r>
              <a:rPr lang="en-US" sz="2400" dirty="0" smtClean="0"/>
              <a:t> =</a:t>
            </a:r>
            <a:r>
              <a:rPr lang="en-US" sz="2400" dirty="0" err="1" smtClean="0"/>
              <a:t>Rp</a:t>
            </a:r>
            <a:r>
              <a:rPr lang="en-US" sz="2400" dirty="0" smtClean="0"/>
              <a:t> 1.250.000</a:t>
            </a:r>
            <a:endParaRPr lang="id-ID" sz="2400" dirty="0" smtClean="0"/>
          </a:p>
          <a:p>
            <a:r>
              <a:rPr lang="en-US" sz="2400" dirty="0" smtClean="0"/>
              <a:t>Tingkat </a:t>
            </a:r>
            <a:r>
              <a:rPr lang="en-US" sz="2400" dirty="0" err="1" smtClean="0"/>
              <a:t>bunga</a:t>
            </a:r>
            <a:r>
              <a:rPr lang="en-US" sz="2400" dirty="0" smtClean="0"/>
              <a:t> 1</a:t>
            </a:r>
            <a:r>
              <a:rPr lang="id-ID" sz="2400" dirty="0" smtClean="0"/>
              <a:t>8</a:t>
            </a:r>
            <a:r>
              <a:rPr lang="en-US" sz="2400" dirty="0" smtClean="0"/>
              <a:t> % per </a:t>
            </a:r>
            <a:r>
              <a:rPr lang="en-US" sz="2400" dirty="0" err="1" smtClean="0"/>
              <a:t>tahun</a:t>
            </a:r>
            <a:r>
              <a:rPr lang="en-US" sz="2400" dirty="0" smtClean="0"/>
              <a:t> </a:t>
            </a:r>
            <a:r>
              <a:rPr lang="en-US" sz="2400" dirty="0" err="1" smtClean="0"/>
              <a:t>Bunga</a:t>
            </a:r>
            <a:r>
              <a:rPr lang="en-US" sz="2400" dirty="0" smtClean="0"/>
              <a:t> = </a:t>
            </a:r>
            <a:r>
              <a:rPr lang="en-US" sz="2400" dirty="0" err="1" smtClean="0"/>
              <a:t>Rp</a:t>
            </a:r>
            <a:r>
              <a:rPr lang="en-US" sz="2400" dirty="0" smtClean="0"/>
              <a:t>. 90.00.000 X 1</a:t>
            </a:r>
            <a:r>
              <a:rPr lang="id-ID" sz="2400" dirty="0" smtClean="0"/>
              <a:t>8</a:t>
            </a:r>
            <a:r>
              <a:rPr lang="en-US" sz="2400" dirty="0" smtClean="0"/>
              <a:t>/100.</a:t>
            </a:r>
            <a:r>
              <a:rPr lang="id-ID" sz="2400" dirty="0" smtClean="0"/>
              <a:t> = 16.200.000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b="1" dirty="0" smtClean="0"/>
              <a:t>PERLAKUAN AKUNTANSI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611560" y="1428750"/>
            <a:ext cx="8303840" cy="3505200"/>
          </a:xfrm>
        </p:spPr>
        <p:txBody>
          <a:bodyPr>
            <a:normAutofit/>
          </a:bodyPr>
          <a:lstStyle>
            <a:extLst/>
          </a:lstStyle>
          <a:p>
            <a:r>
              <a:rPr lang="en-US" sz="2400" dirty="0" err="1" smtClean="0"/>
              <a:t>Umur</a:t>
            </a:r>
            <a:r>
              <a:rPr lang="en-US" sz="2400" dirty="0" smtClean="0"/>
              <a:t> </a:t>
            </a:r>
            <a:r>
              <a:rPr lang="en-US" sz="2400" dirty="0" err="1" smtClean="0"/>
              <a:t>ekonomis</a:t>
            </a:r>
            <a:r>
              <a:rPr lang="en-US" sz="2400" dirty="0" smtClean="0"/>
              <a:t> 8 </a:t>
            </a:r>
            <a:r>
              <a:rPr lang="en-US" sz="2400" dirty="0" err="1" smtClean="0"/>
              <a:t>tahun</a:t>
            </a:r>
            <a:r>
              <a:rPr lang="en-US" sz="2400" dirty="0" smtClean="0"/>
              <a:t> = </a:t>
            </a:r>
            <a:r>
              <a:rPr lang="en-US" sz="2400" dirty="0" err="1" smtClean="0"/>
              <a:t>Rp</a:t>
            </a:r>
            <a:r>
              <a:rPr lang="en-US" sz="2400" dirty="0" smtClean="0"/>
              <a:t>. 1</a:t>
            </a:r>
            <a:r>
              <a:rPr lang="id-ID" sz="2400" dirty="0" smtClean="0"/>
              <a:t>6</a:t>
            </a:r>
            <a:r>
              <a:rPr lang="en-US" sz="2400" dirty="0" smtClean="0"/>
              <a:t>.</a:t>
            </a:r>
            <a:r>
              <a:rPr lang="id-ID" sz="2400" dirty="0" smtClean="0"/>
              <a:t>2</a:t>
            </a:r>
            <a:r>
              <a:rPr lang="en-US" sz="2400" dirty="0" smtClean="0"/>
              <a:t>00.000 per </a:t>
            </a:r>
            <a:r>
              <a:rPr lang="en-US" sz="2400" dirty="0" err="1" smtClean="0"/>
              <a:t>tahun</a:t>
            </a:r>
            <a:r>
              <a:rPr lang="en-US" sz="2400" dirty="0" smtClean="0"/>
              <a:t> = </a:t>
            </a:r>
            <a:r>
              <a:rPr lang="en-US" sz="2400" dirty="0" err="1" smtClean="0"/>
              <a:t>Rp</a:t>
            </a:r>
            <a:r>
              <a:rPr lang="en-US" sz="2400" dirty="0" smtClean="0"/>
              <a:t>. </a:t>
            </a:r>
            <a:r>
              <a:rPr lang="id-ID" sz="2400" dirty="0" smtClean="0"/>
              <a:t>1.350</a:t>
            </a:r>
            <a:r>
              <a:rPr lang="en-US" sz="2400" dirty="0" smtClean="0"/>
              <a:t>.000 per </a:t>
            </a:r>
            <a:r>
              <a:rPr lang="en-US" sz="2400" dirty="0" err="1" smtClean="0"/>
              <a:t>bulan</a:t>
            </a:r>
            <a:endParaRPr lang="id-ID" sz="2400" dirty="0" smtClean="0"/>
          </a:p>
          <a:p>
            <a:r>
              <a:rPr lang="en-US" sz="2400" dirty="0" err="1" smtClean="0"/>
              <a:t>Penyusutan</a:t>
            </a:r>
            <a:r>
              <a:rPr lang="en-US" sz="2400" dirty="0" smtClean="0"/>
              <a:t> = _</a:t>
            </a:r>
            <a:r>
              <a:rPr lang="en-US" sz="2400" u="sng" dirty="0" smtClean="0"/>
              <a:t> HP-NR = </a:t>
            </a:r>
            <a:r>
              <a:rPr lang="en-US" sz="2400" u="sng" dirty="0" err="1" smtClean="0"/>
              <a:t>Rp</a:t>
            </a:r>
            <a:r>
              <a:rPr lang="en-US" sz="2400" u="sng" dirty="0" smtClean="0"/>
              <a:t>. 90.000.000-Rp.20.000.000</a:t>
            </a:r>
            <a:endParaRPr lang="id-ID" sz="2400" dirty="0" smtClean="0"/>
          </a:p>
          <a:p>
            <a:pPr>
              <a:buNone/>
            </a:pPr>
            <a:r>
              <a:rPr lang="id-ID" sz="2400" dirty="0" smtClean="0"/>
              <a:t>                             </a:t>
            </a:r>
            <a:r>
              <a:rPr lang="en-US" sz="2400" dirty="0" smtClean="0"/>
              <a:t>UE </a:t>
            </a:r>
            <a:r>
              <a:rPr lang="id-ID" sz="2400" dirty="0" smtClean="0"/>
              <a:t>                       96</a:t>
            </a:r>
            <a:r>
              <a:rPr lang="en-US" sz="2400" dirty="0" smtClean="0"/>
              <a:t> </a:t>
            </a:r>
            <a:r>
              <a:rPr lang="en-US" sz="2400" dirty="0" err="1" smtClean="0"/>
              <a:t>bulan</a:t>
            </a:r>
            <a:endParaRPr lang="id-ID" sz="2400" dirty="0" smtClean="0"/>
          </a:p>
          <a:p>
            <a:r>
              <a:rPr lang="en-US" sz="2400" dirty="0" smtClean="0"/>
              <a:t>= </a:t>
            </a:r>
            <a:r>
              <a:rPr lang="en-US" sz="2400" dirty="0" err="1" smtClean="0"/>
              <a:t>Rp</a:t>
            </a:r>
            <a:r>
              <a:rPr lang="en-US" sz="2400" dirty="0" smtClean="0"/>
              <a:t>.</a:t>
            </a:r>
            <a:r>
              <a:rPr lang="id-ID" sz="2400" dirty="0" smtClean="0"/>
              <a:t>729</a:t>
            </a:r>
            <a:r>
              <a:rPr lang="en-US" sz="2400" dirty="0" smtClean="0"/>
              <a:t>.</a:t>
            </a:r>
            <a:r>
              <a:rPr lang="id-ID" sz="2400" dirty="0" smtClean="0"/>
              <a:t>2</a:t>
            </a:r>
            <a:r>
              <a:rPr lang="en-US" sz="2400" dirty="0" smtClean="0"/>
              <a:t>00</a:t>
            </a:r>
            <a:r>
              <a:rPr lang="id-ID" sz="2400" dirty="0" smtClean="0"/>
              <a:t> per bulan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b="1" dirty="0" smtClean="0"/>
              <a:t>PERLAKUAN AKUNTANSI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611560" y="1428750"/>
            <a:ext cx="8303840" cy="3505200"/>
          </a:xfrm>
        </p:spPr>
        <p:txBody>
          <a:bodyPr>
            <a:normAutofit lnSpcReduction="10000"/>
          </a:bodyPr>
          <a:lstStyle>
            <a:extLst/>
          </a:lstStyle>
          <a:p>
            <a:pPr>
              <a:buNone/>
            </a:pPr>
            <a:r>
              <a:rPr lang="en-US" sz="2400" b="1" dirty="0" smtClean="0"/>
              <a:t>Lessee</a:t>
            </a:r>
            <a:endParaRPr lang="id-ID" sz="2400" dirty="0" smtClean="0"/>
          </a:p>
          <a:p>
            <a:pPr>
              <a:buNone/>
            </a:pPr>
            <a:r>
              <a:rPr lang="en-US" sz="2400" dirty="0" smtClean="0"/>
              <a:t>1 April 2010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awal</a:t>
            </a:r>
            <a:r>
              <a:rPr lang="en-US" sz="2400" dirty="0" smtClean="0"/>
              <a:t> </a:t>
            </a:r>
            <a:r>
              <a:rPr lang="en-US" sz="2400" dirty="0" err="1" smtClean="0"/>
              <a:t>perjanjian</a:t>
            </a:r>
            <a:endParaRPr lang="id-ID" sz="2400" dirty="0" smtClean="0"/>
          </a:p>
          <a:p>
            <a:pPr>
              <a:buNone/>
            </a:pPr>
            <a:r>
              <a:rPr lang="id-ID" sz="2400" dirty="0" smtClean="0"/>
              <a:t>	</a:t>
            </a:r>
            <a:r>
              <a:rPr lang="en-US" sz="2400" dirty="0" err="1" smtClean="0"/>
              <a:t>Aset</a:t>
            </a:r>
            <a:r>
              <a:rPr lang="en-US" sz="2400" dirty="0" smtClean="0"/>
              <a:t> lease </a:t>
            </a:r>
            <a:r>
              <a:rPr lang="id-ID" sz="2400" dirty="0" smtClean="0"/>
              <a:t>		</a:t>
            </a:r>
            <a:r>
              <a:rPr lang="en-US" sz="2400" dirty="0" err="1" smtClean="0"/>
              <a:t>Rp</a:t>
            </a:r>
            <a:r>
              <a:rPr lang="en-US" sz="2400" dirty="0" smtClean="0"/>
              <a:t>. 90.000.000</a:t>
            </a:r>
            <a:endParaRPr lang="id-ID" sz="2400" dirty="0" smtClean="0"/>
          </a:p>
          <a:p>
            <a:pPr>
              <a:buNone/>
            </a:pPr>
            <a:r>
              <a:rPr lang="id-ID" sz="2400" dirty="0" smtClean="0"/>
              <a:t>		</a:t>
            </a:r>
            <a:r>
              <a:rPr lang="en-US" sz="2400" dirty="0" err="1" smtClean="0"/>
              <a:t>Utang</a:t>
            </a:r>
            <a:r>
              <a:rPr lang="en-US" sz="2400" dirty="0" smtClean="0"/>
              <a:t> lease </a:t>
            </a:r>
            <a:r>
              <a:rPr lang="id-ID" sz="2400" dirty="0" smtClean="0"/>
              <a:t>		</a:t>
            </a:r>
            <a:r>
              <a:rPr lang="en-US" sz="2400" dirty="0" err="1" smtClean="0"/>
              <a:t>Rp</a:t>
            </a:r>
            <a:r>
              <a:rPr lang="en-US" sz="2400" dirty="0" smtClean="0"/>
              <a:t>. 90.000.000</a:t>
            </a:r>
            <a:endParaRPr lang="id-ID" sz="2400" dirty="0" smtClean="0"/>
          </a:p>
          <a:p>
            <a:pPr>
              <a:buNone/>
            </a:pPr>
            <a:r>
              <a:rPr lang="en-US" sz="2400" dirty="0" smtClean="0"/>
              <a:t>1 April 2010 </a:t>
            </a:r>
            <a:r>
              <a:rPr lang="en-US" sz="2400" dirty="0" err="1" smtClean="0"/>
              <a:t>Saat</a:t>
            </a:r>
            <a:r>
              <a:rPr lang="en-US" sz="2400" dirty="0" smtClean="0"/>
              <a:t> </a:t>
            </a:r>
            <a:r>
              <a:rPr lang="en-US" sz="2400" dirty="0" err="1" smtClean="0"/>
              <a:t>pembayaran</a:t>
            </a:r>
            <a:r>
              <a:rPr lang="en-US" sz="2400" dirty="0" smtClean="0"/>
              <a:t> </a:t>
            </a:r>
            <a:r>
              <a:rPr lang="en-US" sz="2400" dirty="0" err="1" smtClean="0"/>
              <a:t>sewa</a:t>
            </a:r>
            <a:r>
              <a:rPr lang="en-US" sz="2400" dirty="0" smtClean="0"/>
              <a:t> </a:t>
            </a:r>
            <a:r>
              <a:rPr lang="en-US" sz="2400" dirty="0" err="1" smtClean="0"/>
              <a:t>pertama</a:t>
            </a:r>
            <a:endParaRPr lang="id-ID" sz="2400" dirty="0" smtClean="0"/>
          </a:p>
          <a:p>
            <a:pPr>
              <a:buNone/>
            </a:pPr>
            <a:r>
              <a:rPr lang="id-ID" sz="2400" dirty="0" smtClean="0"/>
              <a:t>	</a:t>
            </a:r>
            <a:r>
              <a:rPr lang="en-US" sz="2400" dirty="0" err="1" smtClean="0"/>
              <a:t>Utang</a:t>
            </a:r>
            <a:r>
              <a:rPr lang="en-US" sz="2400" dirty="0" smtClean="0"/>
              <a:t> lease </a:t>
            </a:r>
            <a:r>
              <a:rPr lang="id-ID" sz="2400" dirty="0" smtClean="0"/>
              <a:t>	</a:t>
            </a:r>
            <a:r>
              <a:rPr lang="en-US" sz="2400" dirty="0" err="1" smtClean="0"/>
              <a:t>Rp</a:t>
            </a:r>
            <a:r>
              <a:rPr lang="en-US" sz="2400" dirty="0" smtClean="0"/>
              <a:t>. 1.250.000</a:t>
            </a:r>
            <a:endParaRPr lang="id-ID" sz="2400" dirty="0" smtClean="0"/>
          </a:p>
          <a:p>
            <a:pPr>
              <a:buNone/>
            </a:pPr>
            <a:r>
              <a:rPr lang="id-ID" sz="2400" dirty="0" smtClean="0"/>
              <a:t>	</a:t>
            </a:r>
            <a:r>
              <a:rPr lang="en-US" sz="2400" dirty="0" err="1" smtClean="0"/>
              <a:t>Beban</a:t>
            </a:r>
            <a:r>
              <a:rPr lang="en-US" sz="2400" dirty="0" smtClean="0"/>
              <a:t> </a:t>
            </a:r>
            <a:r>
              <a:rPr lang="en-US" sz="2400" dirty="0" err="1" smtClean="0"/>
              <a:t>bunga</a:t>
            </a:r>
            <a:r>
              <a:rPr lang="en-US" sz="2400" dirty="0" smtClean="0"/>
              <a:t> </a:t>
            </a:r>
            <a:r>
              <a:rPr lang="id-ID" sz="2400" dirty="0" smtClean="0"/>
              <a:t>	</a:t>
            </a:r>
            <a:r>
              <a:rPr lang="en-US" sz="2400" dirty="0" err="1" smtClean="0"/>
              <a:t>Rp</a:t>
            </a:r>
            <a:r>
              <a:rPr lang="en-US" sz="2400" dirty="0" smtClean="0"/>
              <a:t>. </a:t>
            </a:r>
            <a:r>
              <a:rPr lang="id-ID" sz="2400" dirty="0" smtClean="0"/>
              <a:t>1.350.00</a:t>
            </a:r>
            <a:r>
              <a:rPr lang="en-US" sz="2400" dirty="0" smtClean="0"/>
              <a:t>0</a:t>
            </a:r>
            <a:endParaRPr lang="id-ID" sz="2400" dirty="0" smtClean="0"/>
          </a:p>
          <a:p>
            <a:pPr>
              <a:buNone/>
            </a:pPr>
            <a:r>
              <a:rPr lang="id-ID" sz="2400" dirty="0" smtClean="0"/>
              <a:t>		</a:t>
            </a:r>
            <a:r>
              <a:rPr lang="en-US" sz="2400" dirty="0" err="1" smtClean="0"/>
              <a:t>Kas</a:t>
            </a:r>
            <a:r>
              <a:rPr lang="en-US" sz="2400" dirty="0" smtClean="0"/>
              <a:t> bank </a:t>
            </a:r>
            <a:r>
              <a:rPr lang="id-ID" sz="2400" dirty="0" smtClean="0"/>
              <a:t>		</a:t>
            </a:r>
            <a:r>
              <a:rPr lang="en-US" sz="2400" dirty="0" err="1" smtClean="0"/>
              <a:t>Rp</a:t>
            </a:r>
            <a:r>
              <a:rPr lang="en-US" sz="2400" dirty="0" smtClean="0"/>
              <a:t>. 2.</a:t>
            </a:r>
            <a:r>
              <a:rPr lang="id-ID" sz="2400" dirty="0" smtClean="0"/>
              <a:t>600</a:t>
            </a:r>
            <a:r>
              <a:rPr lang="en-US" sz="2400" dirty="0" smtClean="0"/>
              <a:t>.000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b="1" dirty="0" smtClean="0"/>
              <a:t>PERLAKUAN AKUNTANSI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611560" y="1428750"/>
            <a:ext cx="8303840" cy="3505200"/>
          </a:xfrm>
        </p:spPr>
        <p:txBody>
          <a:bodyPr>
            <a:normAutofit/>
          </a:bodyPr>
          <a:lstStyle>
            <a:extLst/>
          </a:lstStyle>
          <a:p>
            <a:pPr>
              <a:buNone/>
            </a:pPr>
            <a:r>
              <a:rPr lang="en-US" sz="2400" dirty="0" smtClean="0"/>
              <a:t>30 April 2010 </a:t>
            </a:r>
            <a:r>
              <a:rPr lang="en-US" sz="2400" dirty="0" err="1" smtClean="0"/>
              <a:t>Pengakuan</a:t>
            </a:r>
            <a:r>
              <a:rPr lang="en-US" sz="2400" dirty="0" smtClean="0"/>
              <a:t> </a:t>
            </a:r>
            <a:r>
              <a:rPr lang="en-US" sz="2400" dirty="0" err="1" smtClean="0"/>
              <a:t>penyusutan</a:t>
            </a:r>
            <a:r>
              <a:rPr lang="en-US" sz="2400" dirty="0" smtClean="0"/>
              <a:t> </a:t>
            </a:r>
            <a:r>
              <a:rPr lang="en-US" sz="2400" dirty="0" err="1" smtClean="0"/>
              <a:t>aset</a:t>
            </a:r>
            <a:r>
              <a:rPr lang="en-US" sz="2400" dirty="0" smtClean="0"/>
              <a:t> </a:t>
            </a:r>
            <a:endParaRPr lang="id-ID" sz="2400" dirty="0" smtClean="0"/>
          </a:p>
          <a:p>
            <a:pPr>
              <a:buNone/>
            </a:pPr>
            <a:r>
              <a:rPr lang="id-ID" sz="2400" dirty="0" smtClean="0"/>
              <a:t>	</a:t>
            </a:r>
            <a:r>
              <a:rPr lang="en-US" sz="2400" dirty="0" err="1" smtClean="0"/>
              <a:t>Beban</a:t>
            </a:r>
            <a:r>
              <a:rPr lang="en-US" sz="2400" dirty="0" smtClean="0"/>
              <a:t> </a:t>
            </a:r>
            <a:r>
              <a:rPr lang="en-US" sz="2400" dirty="0" err="1" smtClean="0"/>
              <a:t>Depresiasi</a:t>
            </a:r>
            <a:r>
              <a:rPr lang="en-US" sz="2400" dirty="0" smtClean="0"/>
              <a:t> </a:t>
            </a:r>
            <a:r>
              <a:rPr lang="en-US" sz="2400" dirty="0" err="1" smtClean="0"/>
              <a:t>Aset</a:t>
            </a:r>
            <a:r>
              <a:rPr lang="en-US" sz="2400" dirty="0" smtClean="0"/>
              <a:t> Lease </a:t>
            </a:r>
            <a:r>
              <a:rPr lang="id-ID" sz="2400" dirty="0" smtClean="0"/>
              <a:t>	</a:t>
            </a:r>
            <a:r>
              <a:rPr lang="en-US" sz="2400" dirty="0" err="1" smtClean="0"/>
              <a:t>Rp</a:t>
            </a:r>
            <a:r>
              <a:rPr lang="en-US" sz="2400" dirty="0" smtClean="0"/>
              <a:t>. </a:t>
            </a:r>
            <a:r>
              <a:rPr lang="id-ID" sz="2400" dirty="0" smtClean="0"/>
              <a:t>729</a:t>
            </a:r>
            <a:r>
              <a:rPr lang="en-US" sz="2400" dirty="0" smtClean="0"/>
              <a:t>.</a:t>
            </a:r>
            <a:r>
              <a:rPr lang="id-ID" sz="2400" dirty="0" smtClean="0"/>
              <a:t>2</a:t>
            </a:r>
            <a:r>
              <a:rPr lang="en-US" sz="2400" dirty="0" smtClean="0"/>
              <a:t>00</a:t>
            </a:r>
            <a:endParaRPr lang="id-ID" sz="2400" dirty="0" smtClean="0"/>
          </a:p>
          <a:p>
            <a:pPr>
              <a:buNone/>
            </a:pPr>
            <a:r>
              <a:rPr lang="id-ID" sz="2400" dirty="0" smtClean="0"/>
              <a:t>		</a:t>
            </a:r>
            <a:r>
              <a:rPr lang="en-US" sz="2400" dirty="0" err="1" smtClean="0"/>
              <a:t>Akumulasi</a:t>
            </a:r>
            <a:r>
              <a:rPr lang="en-US" sz="2400" dirty="0" smtClean="0"/>
              <a:t> </a:t>
            </a:r>
            <a:r>
              <a:rPr lang="en-US" sz="2400" dirty="0" err="1" smtClean="0"/>
              <a:t>Depresiasi</a:t>
            </a:r>
            <a:r>
              <a:rPr lang="en-US" sz="2400" dirty="0" smtClean="0"/>
              <a:t> </a:t>
            </a:r>
            <a:r>
              <a:rPr lang="en-US" sz="2400" dirty="0" err="1" smtClean="0"/>
              <a:t>aset</a:t>
            </a:r>
            <a:r>
              <a:rPr lang="en-US" sz="2400" dirty="0" smtClean="0"/>
              <a:t> lease</a:t>
            </a:r>
            <a:r>
              <a:rPr lang="id-ID" sz="2400" dirty="0" smtClean="0"/>
              <a:t>	</a:t>
            </a:r>
            <a:r>
              <a:rPr lang="en-US" sz="2400" dirty="0" smtClean="0"/>
              <a:t> </a:t>
            </a:r>
            <a:r>
              <a:rPr lang="en-US" sz="2400" dirty="0" err="1" smtClean="0"/>
              <a:t>Rp</a:t>
            </a:r>
            <a:r>
              <a:rPr lang="en-US" sz="2400" dirty="0" smtClean="0"/>
              <a:t>. </a:t>
            </a:r>
            <a:r>
              <a:rPr lang="id-ID" sz="2400" dirty="0" smtClean="0"/>
              <a:t>729</a:t>
            </a:r>
            <a:r>
              <a:rPr lang="en-US" sz="2400" dirty="0" smtClean="0"/>
              <a:t>.</a:t>
            </a:r>
            <a:r>
              <a:rPr lang="id-ID" sz="2400" dirty="0" smtClean="0"/>
              <a:t>2</a:t>
            </a:r>
            <a:r>
              <a:rPr lang="en-US" sz="2400" dirty="0" smtClean="0"/>
              <a:t>00</a:t>
            </a:r>
            <a:endParaRPr lang="id-ID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id-ID" dirty="0" smtClean="0"/>
              <a:t>pengertian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sz="quarter" idx="13"/>
          </p:nvPr>
        </p:nvSpPr>
        <p:spPr>
          <a:xfrm>
            <a:off x="609600" y="1352551"/>
            <a:ext cx="7706816" cy="3307431"/>
          </a:xfrm>
        </p:spPr>
        <p:txBody>
          <a:bodyPr>
            <a:normAutofit/>
          </a:bodyPr>
          <a:lstStyle>
            <a:extLst/>
          </a:lstStyle>
          <a:p>
            <a:pPr marL="0" indent="0">
              <a:buNone/>
            </a:pPr>
            <a:r>
              <a:rPr lang="en-US" dirty="0" err="1" smtClean="0"/>
              <a:t>Sewa-guna-usaha</a:t>
            </a:r>
            <a:r>
              <a:rPr lang="en-US" dirty="0" smtClean="0"/>
              <a:t> (Leasing)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pembiayaan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penyediaan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modal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sewa-guna-usaha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opsi</a:t>
            </a:r>
            <a:r>
              <a:rPr lang="en-US" dirty="0" smtClean="0"/>
              <a:t> (finance lease)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guna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opsi</a:t>
            </a:r>
            <a:r>
              <a:rPr lang="en-US" dirty="0" smtClean="0"/>
              <a:t> (operating lease)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Lessee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pembayaran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berkala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b="1" dirty="0" smtClean="0"/>
              <a:t>PERLAKUAN AKUNTANSI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611560" y="1428750"/>
            <a:ext cx="8303840" cy="3505200"/>
          </a:xfrm>
        </p:spPr>
        <p:txBody>
          <a:bodyPr>
            <a:normAutofit fontScale="92500" lnSpcReduction="20000"/>
          </a:bodyPr>
          <a:lstStyle>
            <a:extLst/>
          </a:lstStyle>
          <a:p>
            <a:pPr>
              <a:buNone/>
            </a:pPr>
            <a:r>
              <a:rPr lang="en-US" sz="2400" b="1" dirty="0" err="1" smtClean="0"/>
              <a:t>Lessor</a:t>
            </a:r>
            <a:endParaRPr lang="id-ID" sz="2400" dirty="0" smtClean="0"/>
          </a:p>
          <a:p>
            <a:pPr>
              <a:buNone/>
            </a:pPr>
            <a:r>
              <a:rPr lang="en-US" sz="2400" dirty="0" smtClean="0"/>
              <a:t>1 April 2010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awal</a:t>
            </a:r>
            <a:r>
              <a:rPr lang="en-US" sz="2400" dirty="0" smtClean="0"/>
              <a:t> </a:t>
            </a:r>
            <a:r>
              <a:rPr lang="en-US" sz="2400" dirty="0" err="1" smtClean="0"/>
              <a:t>perjanjian</a:t>
            </a:r>
            <a:endParaRPr lang="id-ID" sz="2400" dirty="0" smtClean="0"/>
          </a:p>
          <a:p>
            <a:pPr>
              <a:buNone/>
            </a:pPr>
            <a:r>
              <a:rPr lang="id-ID" sz="2400" dirty="0" smtClean="0"/>
              <a:t>	</a:t>
            </a:r>
            <a:r>
              <a:rPr lang="en-US" sz="2400" dirty="0" err="1" smtClean="0"/>
              <a:t>Piutang</a:t>
            </a:r>
            <a:r>
              <a:rPr lang="en-US" sz="2400" dirty="0" smtClean="0"/>
              <a:t> </a:t>
            </a:r>
            <a:r>
              <a:rPr lang="en-US" sz="2400" dirty="0" err="1" smtClean="0"/>
              <a:t>sewa</a:t>
            </a:r>
            <a:r>
              <a:rPr lang="en-US" sz="2400" dirty="0" smtClean="0"/>
              <a:t> </a:t>
            </a:r>
            <a:r>
              <a:rPr lang="en-US" sz="2400" dirty="0" err="1" smtClean="0"/>
              <a:t>pembiayaan</a:t>
            </a:r>
            <a:r>
              <a:rPr lang="en-US" sz="2400" dirty="0" smtClean="0"/>
              <a:t> </a:t>
            </a:r>
            <a:r>
              <a:rPr lang="id-ID" sz="2400" dirty="0" smtClean="0"/>
              <a:t>		</a:t>
            </a:r>
            <a:r>
              <a:rPr lang="en-US" sz="2400" dirty="0" err="1" smtClean="0"/>
              <a:t>Rp</a:t>
            </a:r>
            <a:r>
              <a:rPr lang="en-US" sz="2400" dirty="0" smtClean="0"/>
              <a:t>. 90.000.000</a:t>
            </a:r>
            <a:endParaRPr lang="id-ID" sz="2400" dirty="0" smtClean="0"/>
          </a:p>
          <a:p>
            <a:pPr>
              <a:buNone/>
            </a:pPr>
            <a:r>
              <a:rPr lang="id-ID" sz="2400" dirty="0" smtClean="0"/>
              <a:t>		</a:t>
            </a:r>
            <a:r>
              <a:rPr lang="en-US" sz="2400" dirty="0" err="1" smtClean="0"/>
              <a:t>Aset</a:t>
            </a:r>
            <a:r>
              <a:rPr lang="en-US" sz="2400" dirty="0" smtClean="0"/>
              <a:t> </a:t>
            </a:r>
            <a:r>
              <a:rPr lang="en-US" sz="2400" dirty="0" err="1" smtClean="0"/>
              <a:t>sewa</a:t>
            </a:r>
            <a:r>
              <a:rPr lang="en-US" sz="2400" dirty="0" smtClean="0"/>
              <a:t> </a:t>
            </a:r>
            <a:r>
              <a:rPr lang="en-US" sz="2400" dirty="0" err="1" smtClean="0"/>
              <a:t>pembiayaan</a:t>
            </a:r>
            <a:r>
              <a:rPr lang="en-US" sz="2400" dirty="0" smtClean="0"/>
              <a:t> </a:t>
            </a:r>
            <a:r>
              <a:rPr lang="id-ID" sz="2400" dirty="0" smtClean="0"/>
              <a:t>			</a:t>
            </a:r>
            <a:r>
              <a:rPr lang="en-US" sz="2400" dirty="0" err="1" smtClean="0"/>
              <a:t>Rp</a:t>
            </a:r>
            <a:r>
              <a:rPr lang="en-US" sz="2400" dirty="0" smtClean="0"/>
              <a:t>. 90.000.000</a:t>
            </a:r>
          </a:p>
          <a:p>
            <a:pPr>
              <a:buNone/>
            </a:pPr>
            <a:endParaRPr lang="id-ID" sz="2400" dirty="0" smtClean="0"/>
          </a:p>
          <a:p>
            <a:pPr>
              <a:buNone/>
            </a:pPr>
            <a:r>
              <a:rPr lang="en-US" sz="2400" dirty="0" smtClean="0"/>
              <a:t>1 April 2010 </a:t>
            </a:r>
            <a:r>
              <a:rPr lang="en-US" sz="2400" dirty="0" err="1" smtClean="0"/>
              <a:t>Saat</a:t>
            </a:r>
            <a:r>
              <a:rPr lang="en-US" sz="2400" dirty="0" smtClean="0"/>
              <a:t> </a:t>
            </a:r>
            <a:r>
              <a:rPr lang="en-US" sz="2400" dirty="0" err="1" smtClean="0"/>
              <a:t>pembayaran</a:t>
            </a:r>
            <a:r>
              <a:rPr lang="en-US" sz="2400" dirty="0" smtClean="0"/>
              <a:t> </a:t>
            </a:r>
            <a:r>
              <a:rPr lang="en-US" sz="2400" dirty="0" err="1" smtClean="0"/>
              <a:t>sewa</a:t>
            </a:r>
            <a:r>
              <a:rPr lang="en-US" sz="2400" dirty="0" smtClean="0"/>
              <a:t> </a:t>
            </a:r>
            <a:r>
              <a:rPr lang="en-US" sz="2400" dirty="0" err="1" smtClean="0"/>
              <a:t>pertama</a:t>
            </a:r>
            <a:endParaRPr lang="id-ID" sz="2400" dirty="0" smtClean="0"/>
          </a:p>
          <a:p>
            <a:pPr>
              <a:buNone/>
            </a:pPr>
            <a:r>
              <a:rPr lang="id-ID" sz="2400" dirty="0" smtClean="0"/>
              <a:t>	</a:t>
            </a:r>
            <a:r>
              <a:rPr lang="en-US" sz="2400" dirty="0" err="1" smtClean="0"/>
              <a:t>Kas</a:t>
            </a:r>
            <a:r>
              <a:rPr lang="en-US" sz="2400" dirty="0" smtClean="0"/>
              <a:t> bank </a:t>
            </a:r>
            <a:r>
              <a:rPr lang="en-US" sz="2400" dirty="0" err="1" smtClean="0"/>
              <a:t>Rp</a:t>
            </a:r>
            <a:r>
              <a:rPr lang="en-US" sz="2400" dirty="0" smtClean="0"/>
              <a:t>. 2.</a:t>
            </a:r>
            <a:r>
              <a:rPr lang="id-ID" sz="2400" dirty="0" smtClean="0"/>
              <a:t>600</a:t>
            </a:r>
            <a:r>
              <a:rPr lang="en-US" sz="2400" dirty="0" smtClean="0"/>
              <a:t>.000</a:t>
            </a:r>
            <a:endParaRPr lang="id-ID" sz="2400" dirty="0" smtClean="0"/>
          </a:p>
          <a:p>
            <a:pPr>
              <a:buNone/>
            </a:pPr>
            <a:r>
              <a:rPr lang="id-ID" sz="2400" dirty="0" smtClean="0"/>
              <a:t>		</a:t>
            </a:r>
            <a:r>
              <a:rPr lang="en-US" sz="2400" dirty="0" err="1" smtClean="0"/>
              <a:t>Piutang</a:t>
            </a:r>
            <a:r>
              <a:rPr lang="en-US" sz="2400" dirty="0" smtClean="0"/>
              <a:t> </a:t>
            </a:r>
            <a:r>
              <a:rPr lang="en-US" sz="2400" dirty="0" err="1" smtClean="0"/>
              <a:t>Sewa</a:t>
            </a:r>
            <a:r>
              <a:rPr lang="en-US" sz="2400" dirty="0" smtClean="0"/>
              <a:t> </a:t>
            </a:r>
            <a:r>
              <a:rPr lang="en-US" sz="2400" dirty="0" err="1" smtClean="0"/>
              <a:t>pembiayaan</a:t>
            </a:r>
            <a:r>
              <a:rPr lang="en-US" sz="2400" dirty="0" smtClean="0"/>
              <a:t> </a:t>
            </a:r>
            <a:r>
              <a:rPr lang="id-ID" sz="2400" dirty="0" smtClean="0"/>
              <a:t>		</a:t>
            </a:r>
            <a:r>
              <a:rPr lang="en-US" sz="2400" dirty="0" err="1" smtClean="0"/>
              <a:t>Rp</a:t>
            </a:r>
            <a:r>
              <a:rPr lang="en-US" sz="2400" dirty="0" smtClean="0"/>
              <a:t>. 1.250.000</a:t>
            </a:r>
            <a:endParaRPr lang="id-ID" sz="2400" dirty="0" smtClean="0"/>
          </a:p>
          <a:p>
            <a:pPr>
              <a:buNone/>
            </a:pPr>
            <a:r>
              <a:rPr lang="id-ID" sz="2400" dirty="0" smtClean="0"/>
              <a:t>		</a:t>
            </a:r>
            <a:r>
              <a:rPr lang="en-US" sz="2400" dirty="0" err="1" smtClean="0"/>
              <a:t>Pendapatan</a:t>
            </a:r>
            <a:r>
              <a:rPr lang="en-US" sz="2400" dirty="0" smtClean="0"/>
              <a:t> </a:t>
            </a:r>
            <a:r>
              <a:rPr lang="en-US" sz="2400" dirty="0" err="1" smtClean="0"/>
              <a:t>Bunga</a:t>
            </a:r>
            <a:r>
              <a:rPr lang="en-US" sz="2400" dirty="0" smtClean="0"/>
              <a:t> </a:t>
            </a:r>
            <a:r>
              <a:rPr lang="en-US" sz="2400" dirty="0" err="1" smtClean="0"/>
              <a:t>Sewa</a:t>
            </a:r>
            <a:r>
              <a:rPr lang="en-US" sz="2400" dirty="0" smtClean="0"/>
              <a:t> </a:t>
            </a:r>
            <a:r>
              <a:rPr lang="en-US" sz="2400" dirty="0" err="1" smtClean="0"/>
              <a:t>pembiayaan</a:t>
            </a:r>
            <a:r>
              <a:rPr lang="en-US" sz="2400" dirty="0" smtClean="0"/>
              <a:t> </a:t>
            </a:r>
            <a:r>
              <a:rPr lang="id-ID" sz="2400" dirty="0" smtClean="0"/>
              <a:t>	</a:t>
            </a:r>
            <a:r>
              <a:rPr lang="en-US" sz="2400" dirty="0" err="1" smtClean="0"/>
              <a:t>Rp</a:t>
            </a:r>
            <a:r>
              <a:rPr lang="id-ID" sz="2400" dirty="0" smtClean="0"/>
              <a:t> 1.350</a:t>
            </a:r>
            <a:r>
              <a:rPr lang="en-US" sz="2400" dirty="0" smtClean="0"/>
              <a:t>.000</a:t>
            </a:r>
            <a:endParaRPr lang="id-ID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b="1" dirty="0" err="1" smtClean="0"/>
              <a:t>Perlakuan</a:t>
            </a:r>
            <a:r>
              <a:rPr lang="en-US" b="1" dirty="0" smtClean="0"/>
              <a:t> </a:t>
            </a:r>
            <a:r>
              <a:rPr lang="en-US" b="1" dirty="0" err="1" smtClean="0"/>
              <a:t>Perpajakan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611560" y="1428750"/>
            <a:ext cx="8303840" cy="3505200"/>
          </a:xfrm>
        </p:spPr>
        <p:txBody>
          <a:bodyPr>
            <a:normAutofit/>
          </a:bodyPr>
          <a:lstStyle>
            <a:extLst/>
          </a:lstStyle>
          <a:p>
            <a:pPr marL="0" indent="0" algn="just">
              <a:buNone/>
            </a:pPr>
            <a:r>
              <a:rPr lang="en-US" sz="2400" dirty="0" err="1" smtClean="0"/>
              <a:t>Pencatatan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 leasing </a:t>
            </a:r>
            <a:r>
              <a:rPr lang="en-US" sz="2400" dirty="0" err="1" smtClean="0"/>
              <a:t>diatur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Keputusan</a:t>
            </a:r>
            <a:r>
              <a:rPr lang="en-US" sz="2400" dirty="0" smtClean="0"/>
              <a:t> </a:t>
            </a:r>
            <a:r>
              <a:rPr lang="en-US" sz="2400" dirty="0" err="1" smtClean="0"/>
              <a:t>Menteri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</a:t>
            </a:r>
            <a:r>
              <a:rPr lang="en-US" sz="2400" dirty="0" err="1" smtClean="0"/>
              <a:t>Nomor</a:t>
            </a:r>
            <a:r>
              <a:rPr lang="en-US" sz="2400" dirty="0" smtClean="0"/>
              <a:t> 1169/KMK.01/1991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Surat</a:t>
            </a:r>
            <a:r>
              <a:rPr lang="en-US" sz="2400" dirty="0" smtClean="0"/>
              <a:t> </a:t>
            </a:r>
            <a:r>
              <a:rPr lang="en-US" sz="2400" dirty="0" err="1" smtClean="0"/>
              <a:t>Edaran</a:t>
            </a:r>
            <a:r>
              <a:rPr lang="en-US" sz="2400" dirty="0" smtClean="0"/>
              <a:t> </a:t>
            </a:r>
            <a:r>
              <a:rPr lang="en-US" sz="2400" dirty="0" err="1" smtClean="0"/>
              <a:t>Dirjen</a:t>
            </a:r>
            <a:r>
              <a:rPr lang="en-US" sz="2400" dirty="0" smtClean="0"/>
              <a:t> </a:t>
            </a:r>
            <a:r>
              <a:rPr lang="en-US" sz="2400" dirty="0" err="1" smtClean="0"/>
              <a:t>Pajak</a:t>
            </a:r>
            <a:r>
              <a:rPr lang="en-US" sz="2400" dirty="0" smtClean="0"/>
              <a:t> No SE-10/PJ.42/1994. </a:t>
            </a:r>
            <a:r>
              <a:rPr lang="en-US" sz="2400" dirty="0" err="1" smtClean="0"/>
              <a:t>Menurut</a:t>
            </a:r>
            <a:r>
              <a:rPr lang="en-US" sz="2400" dirty="0" smtClean="0"/>
              <a:t> </a:t>
            </a:r>
            <a:r>
              <a:rPr lang="en-US" sz="2400" dirty="0" err="1" smtClean="0"/>
              <a:t>Keputusan</a:t>
            </a:r>
            <a:r>
              <a:rPr lang="en-US" sz="2400" dirty="0" smtClean="0"/>
              <a:t> </a:t>
            </a:r>
            <a:r>
              <a:rPr lang="en-US" sz="2400" dirty="0" err="1" smtClean="0"/>
              <a:t>Menteri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hanya</a:t>
            </a:r>
            <a:r>
              <a:rPr lang="en-US" sz="2400" dirty="0" smtClean="0"/>
              <a:t> </a:t>
            </a:r>
            <a:r>
              <a:rPr lang="en-US" sz="2400" dirty="0" err="1" smtClean="0"/>
              <a:t>mengatur</a:t>
            </a:r>
            <a:r>
              <a:rPr lang="en-US" sz="2400" dirty="0" smtClean="0"/>
              <a:t> </a:t>
            </a:r>
            <a:r>
              <a:rPr lang="en-US" sz="2400" dirty="0" err="1" smtClean="0"/>
              <a:t>mengenai</a:t>
            </a:r>
            <a:r>
              <a:rPr lang="en-US" sz="2400" dirty="0" smtClean="0"/>
              <a:t> </a:t>
            </a:r>
            <a:r>
              <a:rPr lang="en-US" sz="2400" dirty="0" err="1" smtClean="0"/>
              <a:t>tatacra</a:t>
            </a:r>
            <a:r>
              <a:rPr lang="en-US" sz="2400" dirty="0" smtClean="0"/>
              <a:t> </a:t>
            </a:r>
            <a:r>
              <a:rPr lang="en-US" sz="2400" dirty="0" err="1" smtClean="0"/>
              <a:t>pencatatan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 leasing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sale and lease back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hak</a:t>
            </a:r>
            <a:r>
              <a:rPr lang="en-US" sz="2400" dirty="0" smtClean="0"/>
              <a:t> </a:t>
            </a:r>
            <a:r>
              <a:rPr lang="en-US" sz="2400" dirty="0" err="1" smtClean="0"/>
              <a:t>opsi</a:t>
            </a:r>
            <a:r>
              <a:rPr lang="en-US" sz="2400" dirty="0" smtClean="0"/>
              <a:t> </a:t>
            </a:r>
            <a:r>
              <a:rPr lang="en-US" sz="2400" dirty="0" err="1" smtClean="0"/>
              <a:t>sehingga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jenis</a:t>
            </a:r>
            <a:r>
              <a:rPr lang="en-US" sz="2400" dirty="0" smtClean="0"/>
              <a:t> leasing </a:t>
            </a:r>
            <a:r>
              <a:rPr lang="en-US" sz="2400" dirty="0" err="1" smtClean="0"/>
              <a:t>lainnya</a:t>
            </a:r>
            <a:r>
              <a:rPr lang="en-US" sz="2400" dirty="0" smtClean="0"/>
              <a:t> </a:t>
            </a:r>
            <a:r>
              <a:rPr lang="en-US" sz="2400" dirty="0" err="1" smtClean="0"/>
              <a:t>misalnya</a:t>
            </a:r>
            <a:r>
              <a:rPr lang="en-US" sz="2400" dirty="0" smtClean="0"/>
              <a:t> </a:t>
            </a:r>
            <a:r>
              <a:rPr lang="en-US" sz="2400" dirty="0" err="1" smtClean="0"/>
              <a:t>Pembiayaan</a:t>
            </a:r>
            <a:r>
              <a:rPr lang="en-US" sz="2400" dirty="0" smtClean="0"/>
              <a:t> </a:t>
            </a:r>
            <a:r>
              <a:rPr lang="en-US" sz="2400" dirty="0" err="1" smtClean="0"/>
              <a:t>Konsumen</a:t>
            </a:r>
            <a:r>
              <a:rPr lang="en-US" sz="2400" dirty="0" smtClean="0"/>
              <a:t>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mengacu</a:t>
            </a:r>
            <a:r>
              <a:rPr lang="en-US" sz="2400" dirty="0" smtClean="0"/>
              <a:t>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PSAK No. 30.</a:t>
            </a:r>
            <a:endParaRPr lang="id-ID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b="1" dirty="0" err="1" smtClean="0"/>
              <a:t>Perlakuan</a:t>
            </a:r>
            <a:r>
              <a:rPr lang="en-US" b="1" dirty="0" smtClean="0"/>
              <a:t> </a:t>
            </a:r>
            <a:r>
              <a:rPr lang="en-US" b="1" dirty="0" err="1" smtClean="0"/>
              <a:t>Perpajakan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611560" y="1428750"/>
            <a:ext cx="8303840" cy="3505200"/>
          </a:xfrm>
        </p:spPr>
        <p:txBody>
          <a:bodyPr>
            <a:normAutofit/>
          </a:bodyPr>
          <a:lstStyle>
            <a:extLst/>
          </a:lstStyle>
          <a:p>
            <a:pPr marL="0" indent="0" algn="just">
              <a:buNone/>
            </a:pP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praktek</a:t>
            </a:r>
            <a:r>
              <a:rPr lang="en-US" sz="2400" dirty="0" smtClean="0"/>
              <a:t> </a:t>
            </a:r>
            <a:r>
              <a:rPr lang="en-US" sz="2400" dirty="0" err="1" smtClean="0"/>
              <a:t>sehari-hari</a:t>
            </a:r>
            <a:r>
              <a:rPr lang="en-US" sz="2400" dirty="0" smtClean="0"/>
              <a:t>, </a:t>
            </a:r>
            <a:r>
              <a:rPr lang="en-US" sz="2400" dirty="0" err="1" smtClean="0"/>
              <a:t>sering</a:t>
            </a:r>
            <a:r>
              <a:rPr lang="en-US" sz="2400" dirty="0" smtClean="0"/>
              <a:t> </a:t>
            </a:r>
            <a:r>
              <a:rPr lang="en-US" sz="2400" dirty="0" err="1" smtClean="0"/>
              <a:t>ditemukan</a:t>
            </a:r>
            <a:r>
              <a:rPr lang="en-US" sz="2400" dirty="0" smtClean="0"/>
              <a:t> </a:t>
            </a:r>
            <a:r>
              <a:rPr lang="en-US" sz="2400" dirty="0" err="1" smtClean="0"/>
              <a:t>kesalahpahaman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akuntansi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</a:t>
            </a:r>
            <a:r>
              <a:rPr lang="en-US" sz="2400" dirty="0" err="1" smtClean="0"/>
              <a:t>sehingga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perpajakan</a:t>
            </a:r>
            <a:r>
              <a:rPr lang="en-US" sz="2400" dirty="0" smtClean="0"/>
              <a:t> </a:t>
            </a:r>
            <a:r>
              <a:rPr lang="en-US" sz="2400" dirty="0" err="1" smtClean="0"/>
              <a:t>memperlakukan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 </a:t>
            </a:r>
            <a:r>
              <a:rPr lang="en-US" sz="2400" dirty="0" err="1" smtClean="0"/>
              <a:t>Pembiayaan</a:t>
            </a:r>
            <a:r>
              <a:rPr lang="en-US" sz="2400" dirty="0" smtClean="0"/>
              <a:t> </a:t>
            </a:r>
            <a:r>
              <a:rPr lang="en-US" sz="2400" dirty="0" err="1" smtClean="0"/>
              <a:t>Konsumen</a:t>
            </a:r>
            <a:r>
              <a:rPr lang="en-US" sz="2400" dirty="0" smtClean="0"/>
              <a:t> </a:t>
            </a:r>
            <a:r>
              <a:rPr lang="en-US" sz="2400" dirty="0" err="1" smtClean="0"/>
              <a:t>layaknya</a:t>
            </a:r>
            <a:r>
              <a:rPr lang="en-US" sz="2400" dirty="0" smtClean="0"/>
              <a:t> Sale and Lease Back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Hak</a:t>
            </a:r>
            <a:r>
              <a:rPr lang="en-US" sz="2400" dirty="0" smtClean="0"/>
              <a:t> </a:t>
            </a:r>
            <a:r>
              <a:rPr lang="en-US" sz="2400" dirty="0" err="1" smtClean="0"/>
              <a:t>Opsi</a:t>
            </a:r>
            <a:r>
              <a:rPr lang="en-US" sz="2400" dirty="0" smtClean="0"/>
              <a:t>..</a:t>
            </a:r>
            <a:endParaRPr lang="id-ID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b="1" dirty="0" err="1" smtClean="0"/>
              <a:t>Perlakuan</a:t>
            </a:r>
            <a:r>
              <a:rPr lang="en-US" b="1" dirty="0" smtClean="0"/>
              <a:t> </a:t>
            </a:r>
            <a:r>
              <a:rPr lang="en-US" b="1" dirty="0" err="1" smtClean="0"/>
              <a:t>Perpajakan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611560" y="1428750"/>
            <a:ext cx="8303840" cy="3505200"/>
          </a:xfrm>
        </p:spPr>
        <p:txBody>
          <a:bodyPr>
            <a:normAutofit/>
          </a:bodyPr>
          <a:lstStyle>
            <a:extLst/>
          </a:lstStyle>
          <a:p>
            <a:pPr marL="0" indent="0" algn="just">
              <a:buNone/>
            </a:pPr>
            <a:r>
              <a:rPr lang="en-US" sz="2400" dirty="0" err="1" smtClean="0"/>
              <a:t>Menurut</a:t>
            </a:r>
            <a:r>
              <a:rPr lang="en-US" sz="2400" dirty="0" smtClean="0"/>
              <a:t> </a:t>
            </a:r>
            <a:r>
              <a:rPr lang="en-US" sz="2400" dirty="0" err="1" smtClean="0"/>
              <a:t>Keputusan</a:t>
            </a:r>
            <a:r>
              <a:rPr lang="en-US" sz="2400" dirty="0" smtClean="0"/>
              <a:t> </a:t>
            </a:r>
            <a:r>
              <a:rPr lang="en-US" sz="2400" dirty="0" err="1" smtClean="0"/>
              <a:t>Menteri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, </a:t>
            </a:r>
            <a:r>
              <a:rPr lang="en-US" sz="2400" dirty="0" err="1" smtClean="0"/>
              <a:t>kegiatan</a:t>
            </a:r>
            <a:r>
              <a:rPr lang="en-US" sz="2400" dirty="0" smtClean="0"/>
              <a:t> </a:t>
            </a:r>
            <a:r>
              <a:rPr lang="en-US" sz="2400" dirty="0" err="1" smtClean="0"/>
              <a:t>sewa</a:t>
            </a:r>
            <a:r>
              <a:rPr lang="en-US" sz="2400" dirty="0" smtClean="0"/>
              <a:t> </a:t>
            </a:r>
            <a:r>
              <a:rPr lang="en-US" sz="2400" dirty="0" err="1" smtClean="0"/>
              <a:t>guna</a:t>
            </a:r>
            <a:r>
              <a:rPr lang="en-US" sz="2400" dirty="0" smtClean="0"/>
              <a:t> </a:t>
            </a:r>
            <a:r>
              <a:rPr lang="en-US" sz="2400" dirty="0" err="1" smtClean="0"/>
              <a:t>usaha</a:t>
            </a:r>
            <a:r>
              <a:rPr lang="en-US" sz="2400" dirty="0" smtClean="0"/>
              <a:t> </a:t>
            </a:r>
            <a:r>
              <a:rPr lang="en-US" sz="2400" dirty="0" err="1" smtClean="0"/>
              <a:t>digolongkan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Sewa</a:t>
            </a:r>
            <a:r>
              <a:rPr lang="en-US" sz="2400" dirty="0" smtClean="0"/>
              <a:t> </a:t>
            </a:r>
            <a:r>
              <a:rPr lang="en-US" sz="2400" dirty="0" err="1" smtClean="0"/>
              <a:t>Guna</a:t>
            </a:r>
            <a:r>
              <a:rPr lang="en-US" sz="2400" dirty="0" smtClean="0"/>
              <a:t> Usaha (SGU)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hak</a:t>
            </a:r>
            <a:r>
              <a:rPr lang="en-US" sz="2400" dirty="0" smtClean="0"/>
              <a:t> </a:t>
            </a:r>
            <a:r>
              <a:rPr lang="en-US" sz="2400" dirty="0" err="1" smtClean="0"/>
              <a:t>opsi</a:t>
            </a:r>
            <a:r>
              <a:rPr lang="en-US" sz="2400" dirty="0" smtClean="0"/>
              <a:t> </a:t>
            </a:r>
            <a:r>
              <a:rPr lang="en-US" sz="2400" dirty="0" err="1" smtClean="0"/>
              <a:t>apabila</a:t>
            </a:r>
            <a:r>
              <a:rPr lang="en-US" sz="2400" dirty="0" smtClean="0"/>
              <a:t> </a:t>
            </a:r>
            <a:r>
              <a:rPr lang="en-US" sz="2400" dirty="0" err="1" smtClean="0"/>
              <a:t>memenuhi</a:t>
            </a:r>
            <a:r>
              <a:rPr lang="en-US" sz="2400" dirty="0" smtClean="0"/>
              <a:t> </a:t>
            </a:r>
            <a:r>
              <a:rPr lang="en-US" sz="2400" dirty="0" err="1" smtClean="0"/>
              <a:t>semua</a:t>
            </a:r>
            <a:r>
              <a:rPr lang="en-US" sz="2400" dirty="0" smtClean="0"/>
              <a:t> </a:t>
            </a:r>
            <a:r>
              <a:rPr lang="en-US" sz="2400" dirty="0" err="1" smtClean="0"/>
              <a:t>kriteria</a:t>
            </a:r>
            <a:r>
              <a:rPr lang="en-US" sz="2400" dirty="0" smtClean="0"/>
              <a:t> </a:t>
            </a:r>
            <a:r>
              <a:rPr lang="en-US" sz="2400" dirty="0" err="1" smtClean="0"/>
              <a:t>berikut</a:t>
            </a:r>
            <a:r>
              <a:rPr lang="en-US" sz="2400" dirty="0" smtClean="0"/>
              <a:t> :</a:t>
            </a:r>
            <a:endParaRPr lang="id-ID" sz="2400" dirty="0" smtClean="0"/>
          </a:p>
          <a:p>
            <a:pPr marL="274638" indent="-274638" algn="just">
              <a:buNone/>
            </a:pPr>
            <a:r>
              <a:rPr lang="en-US" sz="2400" dirty="0" smtClean="0"/>
              <a:t>1.Jumlah </a:t>
            </a:r>
            <a:r>
              <a:rPr lang="en-US" sz="2400" dirty="0" err="1" smtClean="0"/>
              <a:t>pembayaran</a:t>
            </a:r>
            <a:r>
              <a:rPr lang="en-US" sz="2400" dirty="0" smtClean="0"/>
              <a:t> </a:t>
            </a:r>
            <a:r>
              <a:rPr lang="en-US" sz="2400" dirty="0" err="1" smtClean="0"/>
              <a:t>sewa</a:t>
            </a:r>
            <a:r>
              <a:rPr lang="en-US" sz="2400" dirty="0" smtClean="0"/>
              <a:t> </a:t>
            </a:r>
            <a:r>
              <a:rPr lang="en-US" sz="2400" dirty="0" err="1" smtClean="0"/>
              <a:t>guna</a:t>
            </a:r>
            <a:r>
              <a:rPr lang="en-US" sz="2400" dirty="0" smtClean="0"/>
              <a:t> </a:t>
            </a:r>
            <a:r>
              <a:rPr lang="en-US" sz="2400" dirty="0" err="1" smtClean="0"/>
              <a:t>usaha</a:t>
            </a:r>
            <a:r>
              <a:rPr lang="en-US" sz="2400" dirty="0" smtClean="0"/>
              <a:t> </a:t>
            </a:r>
            <a:r>
              <a:rPr lang="en-US" sz="2400" dirty="0" err="1" smtClean="0"/>
              <a:t>selama</a:t>
            </a:r>
            <a:r>
              <a:rPr lang="en-US" sz="2400" dirty="0" smtClean="0"/>
              <a:t> </a:t>
            </a:r>
            <a:r>
              <a:rPr lang="en-US" sz="2400" dirty="0" err="1" smtClean="0"/>
              <a:t>masa</a:t>
            </a:r>
            <a:r>
              <a:rPr lang="en-US" sz="2400" dirty="0" smtClean="0"/>
              <a:t> </a:t>
            </a:r>
            <a:r>
              <a:rPr lang="en-US" sz="2400" dirty="0" err="1" smtClean="0"/>
              <a:t>sewa</a:t>
            </a:r>
            <a:r>
              <a:rPr lang="en-US" sz="2400" dirty="0" smtClean="0"/>
              <a:t> </a:t>
            </a:r>
            <a:r>
              <a:rPr lang="en-US" sz="2400" dirty="0" err="1" smtClean="0"/>
              <a:t>guna</a:t>
            </a:r>
            <a:r>
              <a:rPr lang="en-US" sz="2400" dirty="0" smtClean="0"/>
              <a:t> </a:t>
            </a:r>
            <a:r>
              <a:rPr lang="en-US" sz="2400" dirty="0" err="1" smtClean="0"/>
              <a:t>usaha</a:t>
            </a:r>
            <a:r>
              <a:rPr lang="en-US" sz="2400" dirty="0" smtClean="0"/>
              <a:t> </a:t>
            </a:r>
            <a:r>
              <a:rPr lang="en-US" sz="2400" dirty="0" err="1" smtClean="0"/>
              <a:t>pertama</a:t>
            </a:r>
            <a:r>
              <a:rPr lang="en-US" sz="2400" dirty="0" smtClean="0"/>
              <a:t> </a:t>
            </a:r>
            <a:r>
              <a:rPr lang="en-US" sz="2400" dirty="0" err="1" smtClean="0"/>
              <a:t>ditambah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sisa</a:t>
            </a:r>
            <a:r>
              <a:rPr lang="en-US" sz="2400" dirty="0" smtClean="0"/>
              <a:t> </a:t>
            </a:r>
            <a:r>
              <a:rPr lang="en-US" sz="2400" dirty="0" err="1" smtClean="0"/>
              <a:t>barang</a:t>
            </a:r>
            <a:r>
              <a:rPr lang="en-US" sz="2400" dirty="0" smtClean="0"/>
              <a:t> modal,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menutup</a:t>
            </a:r>
            <a:r>
              <a:rPr lang="en-US" sz="2400" dirty="0" smtClean="0"/>
              <a:t> </a:t>
            </a:r>
            <a:r>
              <a:rPr lang="en-US" sz="2400" dirty="0" err="1" smtClean="0"/>
              <a:t>harga</a:t>
            </a:r>
            <a:r>
              <a:rPr lang="en-US" sz="2400" dirty="0" smtClean="0"/>
              <a:t> </a:t>
            </a:r>
            <a:r>
              <a:rPr lang="en-US" sz="2400" dirty="0" err="1" smtClean="0"/>
              <a:t>perolehan</a:t>
            </a:r>
            <a:r>
              <a:rPr lang="en-US" sz="2400" dirty="0" smtClean="0"/>
              <a:t> </a:t>
            </a:r>
            <a:r>
              <a:rPr lang="en-US" sz="2400" dirty="0" err="1" smtClean="0"/>
              <a:t>barang</a:t>
            </a:r>
            <a:r>
              <a:rPr lang="en-US" sz="2400" dirty="0" smtClean="0"/>
              <a:t> modal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keuntungan</a:t>
            </a:r>
            <a:r>
              <a:rPr lang="en-US" sz="2400" dirty="0" smtClean="0"/>
              <a:t> </a:t>
            </a:r>
            <a:r>
              <a:rPr lang="en-US" sz="2400" dirty="0" err="1" smtClean="0"/>
              <a:t>lessor</a:t>
            </a:r>
            <a:r>
              <a:rPr lang="en-US" sz="2400" dirty="0" smtClean="0"/>
              <a:t>;</a:t>
            </a:r>
            <a:endParaRPr lang="id-ID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b="1" dirty="0" err="1" smtClean="0"/>
              <a:t>Perlakuan</a:t>
            </a:r>
            <a:r>
              <a:rPr lang="en-US" b="1" dirty="0" smtClean="0"/>
              <a:t> </a:t>
            </a:r>
            <a:r>
              <a:rPr lang="en-US" b="1" dirty="0" err="1" smtClean="0"/>
              <a:t>Perpajakan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611560" y="1428750"/>
            <a:ext cx="8303840" cy="3505200"/>
          </a:xfrm>
        </p:spPr>
        <p:txBody>
          <a:bodyPr>
            <a:normAutofit/>
          </a:bodyPr>
          <a:lstStyle>
            <a:extLst/>
          </a:lstStyle>
          <a:p>
            <a:pPr>
              <a:buNone/>
            </a:pPr>
            <a:r>
              <a:rPr lang="en-US" sz="2400" dirty="0" smtClean="0"/>
              <a:t>2.</a:t>
            </a:r>
            <a:r>
              <a:rPr lang="id-ID" sz="2400" dirty="0" smtClean="0"/>
              <a:t> </a:t>
            </a:r>
            <a:r>
              <a:rPr lang="en-US" sz="2400" dirty="0" err="1" smtClean="0"/>
              <a:t>Berdasarkan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ketentuan</a:t>
            </a:r>
            <a:r>
              <a:rPr lang="en-US" sz="2400" dirty="0" smtClean="0"/>
              <a:t> </a:t>
            </a:r>
            <a:r>
              <a:rPr lang="en-US" sz="2400" dirty="0" err="1" smtClean="0"/>
              <a:t>Pasal</a:t>
            </a:r>
            <a:r>
              <a:rPr lang="en-US" sz="2400" dirty="0" smtClean="0"/>
              <a:t> 3 </a:t>
            </a:r>
            <a:r>
              <a:rPr lang="en-US" sz="2400" dirty="0" err="1" smtClean="0"/>
              <a:t>huruf</a:t>
            </a:r>
            <a:r>
              <a:rPr lang="en-US" sz="2400" dirty="0" smtClean="0"/>
              <a:t> b </a:t>
            </a:r>
            <a:r>
              <a:rPr lang="en-US" sz="2400" dirty="0" err="1" smtClean="0"/>
              <a:t>Keputusan</a:t>
            </a:r>
            <a:r>
              <a:rPr lang="en-US" sz="2400" dirty="0" smtClean="0"/>
              <a:t> </a:t>
            </a:r>
            <a:r>
              <a:rPr lang="en-US" sz="2400" dirty="0" err="1" smtClean="0"/>
              <a:t>Menteri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</a:t>
            </a:r>
            <a:r>
              <a:rPr lang="en-US" sz="2400" dirty="0" err="1" smtClean="0"/>
              <a:t>Nomor</a:t>
            </a:r>
            <a:r>
              <a:rPr lang="en-US" sz="2400" dirty="0" smtClean="0"/>
              <a:t> 1169/KMK.01/1991 </a:t>
            </a:r>
            <a:r>
              <a:rPr lang="en-US" sz="2400" dirty="0" err="1" smtClean="0"/>
              <a:t>masa</a:t>
            </a:r>
            <a:r>
              <a:rPr lang="en-US" sz="2400" dirty="0" smtClean="0"/>
              <a:t> </a:t>
            </a:r>
            <a:r>
              <a:rPr lang="en-US" sz="2400" dirty="0" err="1" smtClean="0"/>
              <a:t>sewa</a:t>
            </a:r>
            <a:r>
              <a:rPr lang="en-US" sz="2400" dirty="0" smtClean="0"/>
              <a:t> </a:t>
            </a:r>
            <a:r>
              <a:rPr lang="en-US" sz="2400" dirty="0" err="1" smtClean="0"/>
              <a:t>guna</a:t>
            </a:r>
            <a:r>
              <a:rPr lang="en-US" sz="2400" dirty="0" smtClean="0"/>
              <a:t> </a:t>
            </a:r>
            <a:r>
              <a:rPr lang="en-US" sz="2400" dirty="0" err="1" smtClean="0"/>
              <a:t>usaha</a:t>
            </a:r>
            <a:r>
              <a:rPr lang="en-US" sz="2400" dirty="0" smtClean="0"/>
              <a:t> </a:t>
            </a:r>
            <a:r>
              <a:rPr lang="en-US" sz="2400" dirty="0" err="1" smtClean="0"/>
              <a:t>ditetapkan</a:t>
            </a:r>
            <a:r>
              <a:rPr lang="en-US" sz="2400" dirty="0" smtClean="0"/>
              <a:t> </a:t>
            </a:r>
            <a:r>
              <a:rPr lang="en-US" sz="2400" dirty="0" err="1" smtClean="0"/>
              <a:t>sekurang-kurangnya</a:t>
            </a:r>
            <a:r>
              <a:rPr lang="en-US" sz="2400" dirty="0" smtClean="0"/>
              <a:t> 2 </a:t>
            </a:r>
            <a:r>
              <a:rPr lang="en-US" sz="2400" dirty="0" err="1" smtClean="0"/>
              <a:t>tahun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barang</a:t>
            </a:r>
            <a:r>
              <a:rPr lang="en-US" sz="2400" dirty="0" smtClean="0"/>
              <a:t> modal </a:t>
            </a:r>
            <a:r>
              <a:rPr lang="en-US" sz="2400" dirty="0" err="1" smtClean="0"/>
              <a:t>Golongan</a:t>
            </a:r>
            <a:r>
              <a:rPr lang="en-US" sz="2400" dirty="0" smtClean="0"/>
              <a:t> I, 3 </a:t>
            </a:r>
            <a:r>
              <a:rPr lang="en-US" sz="2400" dirty="0" err="1" smtClean="0"/>
              <a:t>tahun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barang</a:t>
            </a:r>
            <a:r>
              <a:rPr lang="en-US" sz="2400" dirty="0" smtClean="0"/>
              <a:t> modal </a:t>
            </a:r>
            <a:r>
              <a:rPr lang="en-US" sz="2400" dirty="0" err="1" smtClean="0"/>
              <a:t>Golongan</a:t>
            </a:r>
            <a:r>
              <a:rPr lang="en-US" sz="2400" dirty="0" smtClean="0"/>
              <a:t> II </a:t>
            </a:r>
            <a:r>
              <a:rPr lang="en-US" sz="2400" dirty="0" err="1" smtClean="0"/>
              <a:t>dan</a:t>
            </a:r>
            <a:r>
              <a:rPr lang="en-US" sz="2400" dirty="0" smtClean="0"/>
              <a:t> III, </a:t>
            </a:r>
            <a:r>
              <a:rPr lang="en-US" sz="2400" dirty="0" err="1" smtClean="0"/>
              <a:t>dan</a:t>
            </a:r>
            <a:r>
              <a:rPr lang="en-US" sz="2400" dirty="0" smtClean="0"/>
              <a:t> 7 </a:t>
            </a:r>
            <a:r>
              <a:rPr lang="en-US" sz="2400" dirty="0" err="1" smtClean="0"/>
              <a:t>tahun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Golongan</a:t>
            </a:r>
            <a:r>
              <a:rPr lang="en-US" sz="2400" dirty="0" smtClean="0"/>
              <a:t> </a:t>
            </a:r>
            <a:r>
              <a:rPr lang="en-US" sz="2400" dirty="0" err="1" smtClean="0"/>
              <a:t>Bangunan</a:t>
            </a:r>
            <a:r>
              <a:rPr lang="en-US" sz="2400" dirty="0" smtClean="0"/>
              <a:t>;</a:t>
            </a:r>
            <a:endParaRPr lang="id-ID" sz="2400" dirty="0" smtClean="0"/>
          </a:p>
          <a:p>
            <a:pPr>
              <a:buNone/>
            </a:pPr>
            <a:r>
              <a:rPr lang="en-US" sz="2400" dirty="0" smtClean="0"/>
              <a:t>3.</a:t>
            </a:r>
            <a:r>
              <a:rPr lang="id-ID" sz="2400" dirty="0" smtClean="0"/>
              <a:t> </a:t>
            </a:r>
            <a:r>
              <a:rPr lang="en-US" sz="2400" dirty="0" err="1" smtClean="0"/>
              <a:t>Perjanjian</a:t>
            </a:r>
            <a:r>
              <a:rPr lang="en-US" sz="2400" dirty="0" smtClean="0"/>
              <a:t> </a:t>
            </a:r>
            <a:r>
              <a:rPr lang="en-US" sz="2400" dirty="0" err="1" smtClean="0"/>
              <a:t>sewa</a:t>
            </a:r>
            <a:r>
              <a:rPr lang="en-US" sz="2400" dirty="0" smtClean="0"/>
              <a:t> </a:t>
            </a:r>
            <a:r>
              <a:rPr lang="en-US" sz="2400" dirty="0" err="1" smtClean="0"/>
              <a:t>guna</a:t>
            </a:r>
            <a:r>
              <a:rPr lang="en-US" sz="2400" dirty="0" smtClean="0"/>
              <a:t> </a:t>
            </a:r>
            <a:r>
              <a:rPr lang="en-US" sz="2400" dirty="0" err="1" smtClean="0"/>
              <a:t>usaha</a:t>
            </a:r>
            <a:r>
              <a:rPr lang="en-US" sz="2400" dirty="0" smtClean="0"/>
              <a:t> </a:t>
            </a:r>
            <a:r>
              <a:rPr lang="en-US" sz="2400" dirty="0" err="1" smtClean="0"/>
              <a:t>memuat</a:t>
            </a:r>
            <a:r>
              <a:rPr lang="en-US" sz="2400" dirty="0" smtClean="0"/>
              <a:t> </a:t>
            </a:r>
            <a:r>
              <a:rPr lang="en-US" sz="2400" dirty="0" err="1" smtClean="0"/>
              <a:t>ketentuan</a:t>
            </a:r>
            <a:r>
              <a:rPr lang="en-US" sz="2400" dirty="0" smtClean="0"/>
              <a:t> </a:t>
            </a:r>
            <a:r>
              <a:rPr lang="en-US" sz="2400" dirty="0" err="1" smtClean="0"/>
              <a:t>mengenai</a:t>
            </a:r>
            <a:r>
              <a:rPr lang="en-US" sz="2400" dirty="0" smtClean="0"/>
              <a:t> </a:t>
            </a:r>
            <a:r>
              <a:rPr lang="en-US" sz="2400" dirty="0" err="1" smtClean="0"/>
              <a:t>opsi</a:t>
            </a:r>
            <a:r>
              <a:rPr lang="en-US" sz="2400" dirty="0" smtClean="0"/>
              <a:t> </a:t>
            </a:r>
            <a:r>
              <a:rPr lang="en-US" sz="2400" dirty="0" err="1" smtClean="0"/>
              <a:t>bagi</a:t>
            </a:r>
            <a:r>
              <a:rPr lang="en-US" sz="2400" dirty="0" smtClean="0"/>
              <a:t> lessee.</a:t>
            </a:r>
            <a:endParaRPr lang="id-ID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b="1" dirty="0" err="1" smtClean="0"/>
              <a:t>Perlakuan</a:t>
            </a:r>
            <a:r>
              <a:rPr lang="en-US" b="1" dirty="0" smtClean="0"/>
              <a:t> </a:t>
            </a:r>
            <a:r>
              <a:rPr lang="en-US" b="1" dirty="0" err="1" smtClean="0"/>
              <a:t>Perpajakan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611560" y="1428750"/>
            <a:ext cx="8303840" cy="3505200"/>
          </a:xfrm>
        </p:spPr>
        <p:txBody>
          <a:bodyPr>
            <a:normAutofit lnSpcReduction="10000"/>
          </a:bodyPr>
          <a:lstStyle>
            <a:extLst/>
          </a:lstStyle>
          <a:p>
            <a:pPr marL="0" indent="0">
              <a:buNone/>
            </a:pPr>
            <a:r>
              <a:rPr lang="en-US" sz="2400" dirty="0" err="1" smtClean="0"/>
              <a:t>Ketentuan</a:t>
            </a:r>
            <a:r>
              <a:rPr lang="en-US" sz="2400" dirty="0" smtClean="0"/>
              <a:t> </a:t>
            </a:r>
            <a:r>
              <a:rPr lang="en-US" sz="2400" dirty="0" err="1" smtClean="0"/>
              <a:t>perpajakan</a:t>
            </a:r>
            <a:r>
              <a:rPr lang="en-US" sz="2400" dirty="0" smtClean="0"/>
              <a:t> </a:t>
            </a:r>
            <a:r>
              <a:rPr lang="en-US" sz="2400" dirty="0" err="1" smtClean="0"/>
              <a:t>memperlakukan</a:t>
            </a:r>
            <a:r>
              <a:rPr lang="en-US" sz="2400" dirty="0" smtClean="0"/>
              <a:t> SGU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Hak</a:t>
            </a:r>
            <a:r>
              <a:rPr lang="en-US" sz="2400" dirty="0" smtClean="0"/>
              <a:t> </a:t>
            </a:r>
            <a:r>
              <a:rPr lang="en-US" sz="2400" dirty="0" err="1" smtClean="0"/>
              <a:t>Opsi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berbeda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akuntansi</a:t>
            </a:r>
            <a:r>
              <a:rPr lang="en-US" sz="2400" dirty="0" smtClean="0"/>
              <a:t>. </a:t>
            </a:r>
            <a:r>
              <a:rPr lang="en-US" sz="2400" dirty="0" err="1" smtClean="0"/>
              <a:t>Adapun</a:t>
            </a:r>
            <a:r>
              <a:rPr lang="en-US" sz="2400" dirty="0" smtClean="0"/>
              <a:t> </a:t>
            </a:r>
            <a:r>
              <a:rPr lang="en-US" sz="2400" dirty="0" err="1" smtClean="0"/>
              <a:t>perbedaannya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berikut</a:t>
            </a:r>
            <a:r>
              <a:rPr lang="en-US" sz="2400" dirty="0" smtClean="0"/>
              <a:t> :</a:t>
            </a:r>
            <a:endParaRPr lang="id-ID" sz="2400" dirty="0" smtClean="0"/>
          </a:p>
          <a:p>
            <a:pPr marL="0" indent="0">
              <a:buNone/>
            </a:pP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akuntansi</a:t>
            </a:r>
            <a:r>
              <a:rPr lang="en-US" sz="2400" dirty="0" smtClean="0"/>
              <a:t>, </a:t>
            </a:r>
            <a:r>
              <a:rPr lang="en-US" sz="2400" dirty="0" err="1" smtClean="0"/>
              <a:t>pencatatan</a:t>
            </a:r>
            <a:r>
              <a:rPr lang="en-US" sz="2400" dirty="0" smtClean="0"/>
              <a:t> </a:t>
            </a:r>
            <a:r>
              <a:rPr lang="en-US" sz="2400" dirty="0" err="1" smtClean="0"/>
              <a:t>dilakukan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Capital Lease, </a:t>
            </a:r>
            <a:r>
              <a:rPr lang="en-US" sz="2400" dirty="0" err="1" smtClean="0"/>
              <a:t>dimana</a:t>
            </a:r>
            <a:r>
              <a:rPr lang="en-US" sz="2400" dirty="0" smtClean="0"/>
              <a:t> :</a:t>
            </a:r>
            <a:endParaRPr lang="id-ID" sz="2400" dirty="0" smtClean="0"/>
          </a:p>
          <a:p>
            <a:pPr>
              <a:buNone/>
            </a:pPr>
            <a:r>
              <a:rPr lang="en-US" sz="2400" dirty="0" smtClean="0"/>
              <a:t>1.</a:t>
            </a:r>
            <a:r>
              <a:rPr lang="id-ID" sz="2400" dirty="0" smtClean="0"/>
              <a:t> </a:t>
            </a:r>
            <a:r>
              <a:rPr lang="en-US" sz="2400" dirty="0" err="1" smtClean="0"/>
              <a:t>aktiva</a:t>
            </a:r>
            <a:r>
              <a:rPr lang="en-US" sz="2400" dirty="0" smtClean="0"/>
              <a:t> leasing </a:t>
            </a:r>
            <a:r>
              <a:rPr lang="en-US" sz="2400" dirty="0" err="1" smtClean="0"/>
              <a:t>langsung</a:t>
            </a:r>
            <a:r>
              <a:rPr lang="en-US" sz="2400" dirty="0" smtClean="0"/>
              <a:t> </a:t>
            </a:r>
            <a:r>
              <a:rPr lang="en-US" sz="2400" dirty="0" err="1" smtClean="0"/>
              <a:t>dibukukan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aktiva</a:t>
            </a:r>
            <a:r>
              <a:rPr lang="en-US" sz="2400" dirty="0" smtClean="0"/>
              <a:t> </a:t>
            </a:r>
            <a:r>
              <a:rPr lang="en-US" sz="2400" dirty="0" err="1" smtClean="0"/>
              <a:t>tetap</a:t>
            </a:r>
            <a:r>
              <a:rPr lang="en-US" sz="2400" dirty="0" smtClean="0"/>
              <a:t> leasing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disusutkan</a:t>
            </a:r>
            <a:r>
              <a:rPr lang="en-US" sz="2400" dirty="0" smtClean="0"/>
              <a:t> </a:t>
            </a:r>
            <a:r>
              <a:rPr lang="en-US" sz="2400" dirty="0" err="1" smtClean="0"/>
              <a:t>sesuai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masa</a:t>
            </a:r>
            <a:r>
              <a:rPr lang="en-US" sz="2400" dirty="0" smtClean="0"/>
              <a:t> </a:t>
            </a:r>
            <a:r>
              <a:rPr lang="en-US" sz="2400" dirty="0" err="1" smtClean="0"/>
              <a:t>manfaatnya</a:t>
            </a:r>
            <a:r>
              <a:rPr lang="en-US" sz="2400" dirty="0" smtClean="0"/>
              <a:t>;</a:t>
            </a:r>
            <a:endParaRPr lang="id-ID" sz="2400" dirty="0" smtClean="0"/>
          </a:p>
          <a:p>
            <a:pPr>
              <a:buNone/>
            </a:pPr>
            <a:r>
              <a:rPr lang="en-US" sz="2400" dirty="0" smtClean="0"/>
              <a:t>2</a:t>
            </a:r>
            <a:r>
              <a:rPr lang="id-ID" sz="2400" dirty="0" smtClean="0"/>
              <a:t> </a:t>
            </a:r>
            <a:r>
              <a:rPr lang="en-US" sz="2400" dirty="0" smtClean="0"/>
              <a:t>.lessee </a:t>
            </a:r>
            <a:r>
              <a:rPr lang="en-US" sz="2400" dirty="0" err="1" smtClean="0"/>
              <a:t>membebankan</a:t>
            </a:r>
            <a:r>
              <a:rPr lang="en-US" sz="2400" dirty="0" smtClean="0"/>
              <a:t> </a:t>
            </a:r>
            <a:r>
              <a:rPr lang="en-US" sz="2400" dirty="0" err="1" smtClean="0"/>
              <a:t>biaya</a:t>
            </a:r>
            <a:r>
              <a:rPr lang="en-US" sz="2400" dirty="0" smtClean="0"/>
              <a:t> </a:t>
            </a:r>
            <a:r>
              <a:rPr lang="en-US" sz="2400" dirty="0" err="1" smtClean="0"/>
              <a:t>penyusutan</a:t>
            </a:r>
            <a:r>
              <a:rPr lang="en-US" sz="2400" dirty="0" smtClean="0"/>
              <a:t> </a:t>
            </a:r>
            <a:r>
              <a:rPr lang="en-US" sz="2400" dirty="0" err="1" smtClean="0"/>
              <a:t>aktiva</a:t>
            </a:r>
            <a:r>
              <a:rPr lang="en-US" sz="2400" dirty="0" smtClean="0"/>
              <a:t> SGU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beban</a:t>
            </a:r>
            <a:r>
              <a:rPr lang="en-US" sz="2400" dirty="0" smtClean="0"/>
              <a:t> </a:t>
            </a:r>
            <a:r>
              <a:rPr lang="en-US" sz="2400" dirty="0" err="1" smtClean="0"/>
              <a:t>bunga</a:t>
            </a:r>
            <a:r>
              <a:rPr lang="en-US" sz="2400" dirty="0" smtClean="0"/>
              <a:t> SGU</a:t>
            </a:r>
            <a:endParaRPr lang="id-ID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b="1" dirty="0" err="1" smtClean="0"/>
              <a:t>Perlakuan</a:t>
            </a:r>
            <a:r>
              <a:rPr lang="en-US" b="1" dirty="0" smtClean="0"/>
              <a:t> </a:t>
            </a:r>
            <a:r>
              <a:rPr lang="en-US" b="1" dirty="0" err="1" smtClean="0"/>
              <a:t>Perpajakan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611560" y="1428750"/>
            <a:ext cx="8303840" cy="3505200"/>
          </a:xfrm>
        </p:spPr>
        <p:txBody>
          <a:bodyPr>
            <a:normAutofit/>
          </a:bodyPr>
          <a:lstStyle>
            <a:extLst/>
          </a:lstStyle>
          <a:p>
            <a:pPr>
              <a:buNone/>
            </a:pP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perpajakan</a:t>
            </a:r>
            <a:r>
              <a:rPr lang="en-US" sz="2400" dirty="0" smtClean="0"/>
              <a:t>, </a:t>
            </a:r>
            <a:r>
              <a:rPr lang="en-US" sz="2400" dirty="0" err="1" smtClean="0"/>
              <a:t>dilakukan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Operating Lease, </a:t>
            </a:r>
            <a:r>
              <a:rPr lang="en-US" sz="2400" dirty="0" err="1" smtClean="0"/>
              <a:t>dimana</a:t>
            </a:r>
            <a:r>
              <a:rPr lang="en-US" sz="2400" dirty="0" smtClean="0"/>
              <a:t> :</a:t>
            </a:r>
            <a:endParaRPr lang="id-ID" sz="2400" dirty="0" smtClean="0"/>
          </a:p>
          <a:p>
            <a:pPr lvl="0">
              <a:buNone/>
            </a:pPr>
            <a:r>
              <a:rPr lang="id-ID" sz="2400" dirty="0" smtClean="0"/>
              <a:t>1. </a:t>
            </a:r>
            <a:r>
              <a:rPr lang="en-US" sz="2400" dirty="0" err="1" smtClean="0"/>
              <a:t>aktiva</a:t>
            </a:r>
            <a:r>
              <a:rPr lang="en-US" sz="2400" dirty="0" smtClean="0"/>
              <a:t> </a:t>
            </a:r>
            <a:r>
              <a:rPr lang="en-US" sz="2400" dirty="0" err="1" smtClean="0"/>
              <a:t>tetap</a:t>
            </a:r>
            <a:r>
              <a:rPr lang="en-US" sz="2400" dirty="0" smtClean="0"/>
              <a:t> leasing </a:t>
            </a:r>
            <a:r>
              <a:rPr lang="en-US" sz="2400" dirty="0" err="1" smtClean="0"/>
              <a:t>baru</a:t>
            </a:r>
            <a:r>
              <a:rPr lang="en-US" sz="2400" dirty="0" smtClean="0"/>
              <a:t> </a:t>
            </a:r>
            <a:r>
              <a:rPr lang="en-US" sz="2400" dirty="0" err="1" smtClean="0"/>
              <a:t>diakui</a:t>
            </a:r>
            <a:r>
              <a:rPr lang="en-US" sz="2400" dirty="0" smtClean="0"/>
              <a:t> </a:t>
            </a:r>
            <a:r>
              <a:rPr lang="en-US" sz="2400" dirty="0" err="1" smtClean="0"/>
              <a:t>setelah</a:t>
            </a:r>
            <a:r>
              <a:rPr lang="en-US" sz="2400" dirty="0" smtClean="0"/>
              <a:t> lessee </a:t>
            </a:r>
            <a:r>
              <a:rPr lang="en-US" sz="2400" dirty="0" err="1" smtClean="0"/>
              <a:t>melaksanakan</a:t>
            </a:r>
            <a:r>
              <a:rPr lang="en-US" sz="2400" dirty="0" smtClean="0"/>
              <a:t> </a:t>
            </a:r>
            <a:r>
              <a:rPr lang="en-US" sz="2400" dirty="0" err="1" smtClean="0"/>
              <a:t>hak</a:t>
            </a:r>
            <a:r>
              <a:rPr lang="en-US" sz="2400" dirty="0" smtClean="0"/>
              <a:t> </a:t>
            </a:r>
            <a:r>
              <a:rPr lang="en-US" sz="2400" dirty="0" err="1" smtClean="0"/>
              <a:t>opsinya</a:t>
            </a:r>
            <a:r>
              <a:rPr lang="en-US" sz="2400" dirty="0" smtClean="0"/>
              <a:t>,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biaya</a:t>
            </a:r>
            <a:r>
              <a:rPr lang="en-US" sz="2400" dirty="0" smtClean="0"/>
              <a:t> </a:t>
            </a:r>
            <a:r>
              <a:rPr lang="en-US" sz="2400" dirty="0" err="1" smtClean="0"/>
              <a:t>perolehan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dasar</a:t>
            </a:r>
            <a:r>
              <a:rPr lang="en-US" sz="2400" dirty="0" smtClean="0"/>
              <a:t> </a:t>
            </a:r>
            <a:r>
              <a:rPr lang="en-US" sz="2400" dirty="0" err="1" smtClean="0"/>
              <a:t>penyusutan</a:t>
            </a:r>
            <a:r>
              <a:rPr lang="en-US" sz="2400" dirty="0" smtClean="0"/>
              <a:t> </a:t>
            </a:r>
            <a:r>
              <a:rPr lang="en-US" sz="2400" dirty="0" err="1" smtClean="0"/>
              <a:t>sebesar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opsi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endParaRPr lang="id-ID" sz="2400" dirty="0" smtClean="0"/>
          </a:p>
          <a:p>
            <a:pPr>
              <a:buNone/>
            </a:pPr>
            <a:r>
              <a:rPr lang="id-ID" sz="2400" dirty="0" smtClean="0"/>
              <a:t>2. </a:t>
            </a:r>
            <a:r>
              <a:rPr lang="en-US" sz="2400" dirty="0" smtClean="0"/>
              <a:t>lessee </a:t>
            </a:r>
            <a:r>
              <a:rPr lang="en-US" sz="2400" dirty="0" err="1" smtClean="0"/>
              <a:t>membebankan</a:t>
            </a:r>
            <a:r>
              <a:rPr lang="en-US" sz="2400" dirty="0" smtClean="0"/>
              <a:t> </a:t>
            </a:r>
            <a:r>
              <a:rPr lang="en-US" sz="2400" dirty="0" err="1" smtClean="0"/>
              <a:t>angsuran</a:t>
            </a:r>
            <a:r>
              <a:rPr lang="en-US" sz="2400" dirty="0" smtClean="0"/>
              <a:t> </a:t>
            </a:r>
            <a:r>
              <a:rPr lang="en-US" sz="2400" dirty="0" err="1" smtClean="0"/>
              <a:t>pokok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bunga</a:t>
            </a:r>
            <a:r>
              <a:rPr lang="en-US" sz="2400" dirty="0" smtClean="0"/>
              <a:t> SGU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biaya</a:t>
            </a:r>
            <a:r>
              <a:rPr lang="en-US" sz="2400" dirty="0" smtClean="0"/>
              <a:t> leasing</a:t>
            </a:r>
            <a:endParaRPr lang="id-ID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b="1" dirty="0" err="1" smtClean="0"/>
              <a:t>Perlakuan</a:t>
            </a:r>
            <a:r>
              <a:rPr lang="en-US" b="1" dirty="0" smtClean="0"/>
              <a:t> </a:t>
            </a:r>
            <a:r>
              <a:rPr lang="en-US" b="1" dirty="0" err="1" smtClean="0"/>
              <a:t>Perpajakan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611560" y="1428750"/>
            <a:ext cx="8303840" cy="3505200"/>
          </a:xfrm>
        </p:spPr>
        <p:txBody>
          <a:bodyPr>
            <a:normAutofit/>
          </a:bodyPr>
          <a:lstStyle>
            <a:extLst/>
          </a:lstStyle>
          <a:p>
            <a:r>
              <a:rPr lang="en-US" sz="2400" dirty="0" err="1" smtClean="0"/>
              <a:t>Sedangkan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 </a:t>
            </a:r>
            <a:r>
              <a:rPr lang="en-US" sz="2400" dirty="0" err="1" smtClean="0"/>
              <a:t>pembiayaan</a:t>
            </a:r>
            <a:r>
              <a:rPr lang="en-US" sz="2400" dirty="0" smtClean="0"/>
              <a:t> </a:t>
            </a:r>
            <a:r>
              <a:rPr lang="en-US" sz="2400" dirty="0" err="1" smtClean="0"/>
              <a:t>konsumen</a:t>
            </a:r>
            <a:r>
              <a:rPr lang="en-US" sz="2400" dirty="0" smtClean="0"/>
              <a:t>, </a:t>
            </a:r>
            <a:r>
              <a:rPr lang="en-US" sz="2400" dirty="0" err="1" smtClean="0"/>
              <a:t>pencatatan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akuntansi</a:t>
            </a:r>
            <a:r>
              <a:rPr lang="en-US" sz="2400" dirty="0" smtClean="0"/>
              <a:t> </a:t>
            </a:r>
            <a:r>
              <a:rPr lang="en-US" sz="2400" dirty="0" err="1" smtClean="0"/>
              <a:t>maupun</a:t>
            </a:r>
            <a:r>
              <a:rPr lang="en-US" sz="2400" dirty="0" smtClean="0"/>
              <a:t> </a:t>
            </a:r>
            <a:r>
              <a:rPr lang="en-US" sz="2400" dirty="0" err="1" smtClean="0"/>
              <a:t>perpajakan</a:t>
            </a:r>
            <a:r>
              <a:rPr lang="en-US" sz="2400" dirty="0" smtClean="0"/>
              <a:t> </a:t>
            </a:r>
            <a:r>
              <a:rPr lang="en-US" sz="2400" dirty="0" err="1" smtClean="0"/>
              <a:t>sama</a:t>
            </a:r>
            <a:r>
              <a:rPr lang="en-US" sz="2400" dirty="0" smtClean="0"/>
              <a:t>, </a:t>
            </a:r>
            <a:r>
              <a:rPr lang="en-US" sz="2400" dirty="0" err="1" smtClean="0"/>
              <a:t>yaitu</a:t>
            </a:r>
            <a:r>
              <a:rPr lang="en-US" sz="2400" dirty="0" smtClean="0"/>
              <a:t> </a:t>
            </a:r>
            <a:r>
              <a:rPr lang="en-US" sz="2400" dirty="0" err="1" smtClean="0"/>
              <a:t>dilakukan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Capital Lease. </a:t>
            </a:r>
            <a:endParaRPr lang="id-ID" sz="2400" dirty="0" smtClean="0"/>
          </a:p>
          <a:p>
            <a:pPr>
              <a:buNone/>
            </a:pPr>
            <a:endParaRPr lang="id-ID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b="1" dirty="0" err="1" smtClean="0"/>
              <a:t>Perlakuan</a:t>
            </a:r>
            <a:r>
              <a:rPr lang="en-US" b="1" dirty="0" smtClean="0"/>
              <a:t> </a:t>
            </a:r>
            <a:r>
              <a:rPr lang="en-US" b="1" dirty="0" err="1" smtClean="0"/>
              <a:t>Perpajakan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611560" y="1428750"/>
            <a:ext cx="8303840" cy="3505200"/>
          </a:xfrm>
        </p:spPr>
        <p:txBody>
          <a:bodyPr>
            <a:normAutofit/>
          </a:bodyPr>
          <a:lstStyle>
            <a:extLst/>
          </a:lstStyle>
          <a:p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pelaksanaannya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perjanjian</a:t>
            </a:r>
            <a:r>
              <a:rPr lang="en-US" sz="2400" dirty="0" smtClean="0"/>
              <a:t> SGU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hak</a:t>
            </a:r>
            <a:r>
              <a:rPr lang="en-US" sz="2400" dirty="0" smtClean="0"/>
              <a:t> </a:t>
            </a:r>
            <a:r>
              <a:rPr lang="en-US" sz="2400" dirty="0" err="1" smtClean="0"/>
              <a:t>opsi</a:t>
            </a:r>
            <a:r>
              <a:rPr lang="en-US" sz="2400" dirty="0" smtClean="0"/>
              <a:t> </a:t>
            </a:r>
            <a:r>
              <a:rPr lang="en-US" sz="2400" dirty="0" err="1" smtClean="0"/>
              <a:t>kadang-kadang</a:t>
            </a:r>
            <a:r>
              <a:rPr lang="en-US" sz="2400" dirty="0" smtClean="0"/>
              <a:t> </a:t>
            </a:r>
            <a:r>
              <a:rPr lang="en-US" sz="2400" dirty="0" err="1" smtClean="0"/>
              <a:t>terputus</a:t>
            </a:r>
            <a:r>
              <a:rPr lang="en-US" sz="2400" dirty="0" smtClean="0"/>
              <a:t>, </a:t>
            </a:r>
            <a:r>
              <a:rPr lang="en-US" sz="2400" dirty="0" err="1" smtClean="0"/>
              <a:t>sehingga</a:t>
            </a:r>
            <a:r>
              <a:rPr lang="en-US" sz="2400" dirty="0" smtClean="0"/>
              <a:t> </a:t>
            </a:r>
            <a:r>
              <a:rPr lang="en-US" sz="2400" dirty="0" err="1" smtClean="0"/>
              <a:t>masa</a:t>
            </a:r>
            <a:r>
              <a:rPr lang="en-US" sz="2400" dirty="0" smtClean="0"/>
              <a:t> </a:t>
            </a:r>
            <a:r>
              <a:rPr lang="en-US" sz="2400" dirty="0" err="1" smtClean="0"/>
              <a:t>sewa</a:t>
            </a:r>
            <a:r>
              <a:rPr lang="en-US" sz="2400" dirty="0" smtClean="0"/>
              <a:t> </a:t>
            </a:r>
            <a:r>
              <a:rPr lang="en-US" sz="2400" dirty="0" err="1" smtClean="0"/>
              <a:t>guna</a:t>
            </a:r>
            <a:r>
              <a:rPr lang="en-US" sz="2400" dirty="0" smtClean="0"/>
              <a:t> </a:t>
            </a:r>
            <a:r>
              <a:rPr lang="en-US" sz="2400" dirty="0" err="1" smtClean="0"/>
              <a:t>usaha</a:t>
            </a:r>
            <a:r>
              <a:rPr lang="en-US" sz="2400" dirty="0" smtClean="0"/>
              <a:t>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pendek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masa</a:t>
            </a:r>
            <a:r>
              <a:rPr lang="en-US" sz="2400" dirty="0" smtClean="0"/>
              <a:t> yang </a:t>
            </a:r>
            <a:r>
              <a:rPr lang="en-US" sz="2400" dirty="0" err="1" smtClean="0"/>
              <a:t>semula</a:t>
            </a:r>
            <a:r>
              <a:rPr lang="en-US" sz="2400" dirty="0" smtClean="0"/>
              <a:t> </a:t>
            </a:r>
            <a:r>
              <a:rPr lang="en-US" sz="2400" dirty="0" err="1" smtClean="0"/>
              <a:t>disepakati</a:t>
            </a:r>
            <a:r>
              <a:rPr lang="en-US" sz="2400" dirty="0" smtClean="0"/>
              <a:t>. Hal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terjadi</a:t>
            </a:r>
            <a:r>
              <a:rPr lang="en-US" sz="2400" dirty="0" smtClean="0"/>
              <a:t>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beberapa</a:t>
            </a:r>
            <a:r>
              <a:rPr lang="en-US" sz="2400" dirty="0" smtClean="0"/>
              <a:t> </a:t>
            </a:r>
            <a:r>
              <a:rPr lang="en-US" sz="2400" dirty="0" err="1" smtClean="0"/>
              <a:t>hal</a:t>
            </a:r>
            <a:r>
              <a:rPr lang="en-US" sz="2400" dirty="0" smtClean="0"/>
              <a:t> :</a:t>
            </a:r>
            <a:endParaRPr lang="id-ID" sz="2400" dirty="0" smtClean="0"/>
          </a:p>
          <a:p>
            <a:pPr>
              <a:buNone/>
            </a:pPr>
            <a:r>
              <a:rPr lang="en-US" sz="2400" dirty="0" smtClean="0"/>
              <a:t>a.</a:t>
            </a:r>
            <a:r>
              <a:rPr lang="id-ID" sz="2400" dirty="0" smtClean="0"/>
              <a:t> </a:t>
            </a:r>
            <a:r>
              <a:rPr lang="en-US" sz="2400" dirty="0" smtClean="0"/>
              <a:t>force </a:t>
            </a:r>
            <a:r>
              <a:rPr lang="en-US" sz="2400" dirty="0" err="1" smtClean="0"/>
              <a:t>majeur</a:t>
            </a:r>
            <a:r>
              <a:rPr lang="en-US" sz="2400" dirty="0" smtClean="0"/>
              <a:t>, </a:t>
            </a:r>
            <a:r>
              <a:rPr lang="en-US" sz="2400" dirty="0" err="1" smtClean="0"/>
              <a:t>yaitu</a:t>
            </a:r>
            <a:r>
              <a:rPr lang="en-US" sz="2400" dirty="0" smtClean="0"/>
              <a:t> </a:t>
            </a:r>
            <a:r>
              <a:rPr lang="en-US" sz="2400" dirty="0" err="1" smtClean="0"/>
              <a:t>putusnya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 SGU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bencana</a:t>
            </a:r>
            <a:r>
              <a:rPr lang="en-US" sz="2400" dirty="0" smtClean="0"/>
              <a:t> </a:t>
            </a:r>
            <a:r>
              <a:rPr lang="en-US" sz="2400" dirty="0" err="1" smtClean="0"/>
              <a:t>alam</a:t>
            </a:r>
            <a:r>
              <a:rPr lang="en-US" sz="2400" dirty="0" smtClean="0"/>
              <a:t> </a:t>
            </a:r>
            <a:r>
              <a:rPr lang="en-US" sz="2400" dirty="0" err="1" smtClean="0"/>
              <a:t>seperti</a:t>
            </a:r>
            <a:r>
              <a:rPr lang="en-US" sz="2400" dirty="0" smtClean="0"/>
              <a:t> </a:t>
            </a:r>
            <a:r>
              <a:rPr lang="en-US" sz="2400" dirty="0" err="1" smtClean="0"/>
              <a:t>kebakaran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lain-lain, </a:t>
            </a:r>
            <a:r>
              <a:rPr lang="en-US" sz="2400" dirty="0" err="1" smtClean="0"/>
              <a:t>sehingga</a:t>
            </a:r>
            <a:r>
              <a:rPr lang="en-US" sz="2400" dirty="0" smtClean="0"/>
              <a:t> </a:t>
            </a:r>
            <a:r>
              <a:rPr lang="en-US" sz="2400" dirty="0" err="1" smtClean="0"/>
              <a:t>barang</a:t>
            </a:r>
            <a:r>
              <a:rPr lang="en-US" sz="2400" dirty="0" smtClean="0"/>
              <a:t> modal yang </a:t>
            </a:r>
            <a:r>
              <a:rPr lang="en-US" sz="2400" dirty="0" err="1" smtClean="0"/>
              <a:t>diperoleh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finance lease </a:t>
            </a:r>
            <a:r>
              <a:rPr lang="en-US" sz="2400" dirty="0" err="1" smtClean="0"/>
              <a:t>mengalami</a:t>
            </a:r>
            <a:r>
              <a:rPr lang="en-US" sz="2400" dirty="0" smtClean="0"/>
              <a:t> </a:t>
            </a:r>
            <a:r>
              <a:rPr lang="en-US" sz="2400" dirty="0" err="1" smtClean="0"/>
              <a:t>rusak</a:t>
            </a:r>
            <a:r>
              <a:rPr lang="en-US" sz="2400" dirty="0" smtClean="0"/>
              <a:t> </a:t>
            </a:r>
            <a:r>
              <a:rPr lang="en-US" sz="2400" dirty="0" err="1" smtClean="0"/>
              <a:t>berat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dipakai</a:t>
            </a:r>
            <a:r>
              <a:rPr lang="en-US" sz="2400" dirty="0" smtClean="0"/>
              <a:t> </a:t>
            </a:r>
            <a:r>
              <a:rPr lang="en-US" sz="2400" dirty="0" err="1" smtClean="0"/>
              <a:t>lagi</a:t>
            </a:r>
            <a:r>
              <a:rPr lang="en-US" sz="2400" dirty="0" smtClean="0"/>
              <a:t>.</a:t>
            </a:r>
            <a:endParaRPr lang="id-ID" sz="2400" dirty="0" smtClean="0"/>
          </a:p>
          <a:p>
            <a:endParaRPr lang="id-ID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b="1" dirty="0" err="1" smtClean="0"/>
              <a:t>Perlakuan</a:t>
            </a:r>
            <a:r>
              <a:rPr lang="en-US" b="1" dirty="0" smtClean="0"/>
              <a:t> </a:t>
            </a:r>
            <a:r>
              <a:rPr lang="en-US" b="1" dirty="0" err="1" smtClean="0"/>
              <a:t>Perpajakan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611560" y="1428750"/>
            <a:ext cx="8303840" cy="3505200"/>
          </a:xfrm>
        </p:spPr>
        <p:txBody>
          <a:bodyPr>
            <a:normAutofit/>
          </a:bodyPr>
          <a:lstStyle>
            <a:extLst/>
          </a:lstStyle>
          <a:p>
            <a:pPr>
              <a:buNone/>
            </a:pPr>
            <a:r>
              <a:rPr lang="en-US" sz="2400" dirty="0" smtClean="0"/>
              <a:t>b.</a:t>
            </a:r>
            <a:r>
              <a:rPr lang="id-ID" sz="2400" dirty="0" smtClean="0"/>
              <a:t> </a:t>
            </a:r>
            <a:r>
              <a:rPr lang="en-US" sz="2400" dirty="0" smtClean="0"/>
              <a:t>default, </a:t>
            </a:r>
            <a:r>
              <a:rPr lang="en-US" sz="2400" dirty="0" err="1" smtClean="0"/>
              <a:t>yaitu</a:t>
            </a:r>
            <a:r>
              <a:rPr lang="en-US" sz="2400" dirty="0" smtClean="0"/>
              <a:t> </a:t>
            </a:r>
            <a:r>
              <a:rPr lang="en-US" sz="2400" dirty="0" err="1" smtClean="0"/>
              <a:t>terputusnya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 SGU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lessee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memenuhi</a:t>
            </a:r>
            <a:r>
              <a:rPr lang="en-US" sz="2400" dirty="0" smtClean="0"/>
              <a:t> </a:t>
            </a:r>
            <a:r>
              <a:rPr lang="en-US" sz="2400" dirty="0" err="1" smtClean="0"/>
              <a:t>pembayaran</a:t>
            </a:r>
            <a:r>
              <a:rPr lang="en-US" sz="2400" dirty="0" smtClean="0"/>
              <a:t> lease payment </a:t>
            </a:r>
            <a:r>
              <a:rPr lang="en-US" sz="2400" dirty="0" err="1" smtClean="0"/>
              <a:t>serta</a:t>
            </a:r>
            <a:r>
              <a:rPr lang="en-US" sz="2400" dirty="0" smtClean="0"/>
              <a:t> </a:t>
            </a:r>
            <a:r>
              <a:rPr lang="en-US" sz="2400" dirty="0" err="1" smtClean="0"/>
              <a:t>kewajiban</a:t>
            </a:r>
            <a:r>
              <a:rPr lang="en-US" sz="2400" dirty="0" smtClean="0"/>
              <a:t> </a:t>
            </a:r>
            <a:r>
              <a:rPr lang="en-US" sz="2400" dirty="0" err="1" smtClean="0"/>
              <a:t>lainnya</a:t>
            </a:r>
            <a:r>
              <a:rPr lang="en-US" sz="2400" dirty="0" smtClean="0"/>
              <a:t> </a:t>
            </a:r>
            <a:r>
              <a:rPr lang="en-US" sz="2400" dirty="0" err="1" smtClean="0"/>
              <a:t>sehingga</a:t>
            </a:r>
            <a:r>
              <a:rPr lang="en-US" sz="2400" dirty="0" smtClean="0"/>
              <a:t> </a:t>
            </a:r>
            <a:r>
              <a:rPr lang="en-US" sz="2400" dirty="0" err="1" smtClean="0"/>
              <a:t>kontrak</a:t>
            </a:r>
            <a:r>
              <a:rPr lang="en-US" sz="2400" dirty="0" smtClean="0"/>
              <a:t> finance lease </a:t>
            </a:r>
            <a:r>
              <a:rPr lang="en-US" sz="2400" dirty="0" err="1" smtClean="0"/>
              <a:t>berakhir</a:t>
            </a:r>
            <a:r>
              <a:rPr lang="en-US" sz="2400" dirty="0" smtClean="0"/>
              <a:t>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cepat</a:t>
            </a:r>
            <a:r>
              <a:rPr lang="en-US" sz="2400" dirty="0" smtClean="0"/>
              <a:t>.</a:t>
            </a:r>
            <a:endParaRPr lang="id-ID" sz="2400" dirty="0" smtClean="0"/>
          </a:p>
          <a:p>
            <a:pPr>
              <a:buNone/>
            </a:pPr>
            <a:r>
              <a:rPr lang="en-US" sz="2400" dirty="0" smtClean="0"/>
              <a:t>c.</a:t>
            </a:r>
            <a:r>
              <a:rPr lang="id-ID" sz="2400" dirty="0" smtClean="0"/>
              <a:t> </a:t>
            </a:r>
            <a:r>
              <a:rPr lang="en-US" sz="2400" dirty="0" err="1" smtClean="0"/>
              <a:t>sebab</a:t>
            </a:r>
            <a:r>
              <a:rPr lang="en-US" sz="2400" dirty="0" smtClean="0"/>
              <a:t> </a:t>
            </a:r>
            <a:r>
              <a:rPr lang="en-US" sz="2400" dirty="0" err="1" smtClean="0"/>
              <a:t>ekonomis</a:t>
            </a:r>
            <a:r>
              <a:rPr lang="en-US" sz="2400" dirty="0" smtClean="0"/>
              <a:t>, </a:t>
            </a:r>
            <a:r>
              <a:rPr lang="en-US" sz="2400" dirty="0" err="1" smtClean="0"/>
              <a:t>yaitu</a:t>
            </a:r>
            <a:r>
              <a:rPr lang="en-US" sz="2400" dirty="0" smtClean="0"/>
              <a:t> lessee </a:t>
            </a:r>
            <a:r>
              <a:rPr lang="en-US" sz="2400" dirty="0" err="1" smtClean="0"/>
              <a:t>mengakhiri</a:t>
            </a:r>
            <a:r>
              <a:rPr lang="en-US" sz="2400" dirty="0" smtClean="0"/>
              <a:t> </a:t>
            </a:r>
            <a:r>
              <a:rPr lang="en-US" sz="2400" dirty="0" err="1" smtClean="0"/>
              <a:t>masa</a:t>
            </a:r>
            <a:r>
              <a:rPr lang="en-US" sz="2400" dirty="0" smtClean="0"/>
              <a:t> lease </a:t>
            </a:r>
            <a:r>
              <a:rPr lang="en-US" sz="2400" dirty="0" err="1" smtClean="0"/>
              <a:t>sebelum</a:t>
            </a:r>
            <a:r>
              <a:rPr lang="en-US" sz="2400" dirty="0" smtClean="0"/>
              <a:t> </a:t>
            </a:r>
            <a:r>
              <a:rPr lang="en-US" sz="2400" dirty="0" err="1" smtClean="0"/>
              <a:t>waktunya</a:t>
            </a:r>
            <a:r>
              <a:rPr lang="en-US" sz="2400" dirty="0" smtClean="0"/>
              <a:t>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pertimbangan</a:t>
            </a:r>
            <a:r>
              <a:rPr lang="en-US" sz="2400" dirty="0" smtClean="0"/>
              <a:t> </a:t>
            </a:r>
            <a:r>
              <a:rPr lang="en-US" sz="2400" dirty="0" err="1" smtClean="0"/>
              <a:t>ekonomis</a:t>
            </a:r>
            <a:r>
              <a:rPr lang="en-US" sz="2400" dirty="0" smtClean="0"/>
              <a:t> </a:t>
            </a:r>
            <a:r>
              <a:rPr lang="en-US" sz="2400" dirty="0" err="1" smtClean="0"/>
              <a:t>semata-mata</a:t>
            </a:r>
            <a:r>
              <a:rPr lang="en-US" sz="2400" dirty="0" smtClean="0"/>
              <a:t>,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membayar</a:t>
            </a:r>
            <a:r>
              <a:rPr lang="en-US" sz="2400" dirty="0" smtClean="0"/>
              <a:t> </a:t>
            </a:r>
            <a:r>
              <a:rPr lang="en-US" sz="2400" dirty="0" err="1" smtClean="0"/>
              <a:t>sekaligus</a:t>
            </a:r>
            <a:r>
              <a:rPr lang="en-US" sz="2400" dirty="0" smtClean="0"/>
              <a:t> </a:t>
            </a:r>
            <a:r>
              <a:rPr lang="en-US" sz="2400" dirty="0" err="1" smtClean="0"/>
              <a:t>kewajiban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tersisa</a:t>
            </a:r>
            <a:r>
              <a:rPr lang="en-US" sz="2400" dirty="0" smtClean="0"/>
              <a:t>.</a:t>
            </a:r>
            <a:endParaRPr lang="id-ID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id-ID" dirty="0" smtClean="0"/>
              <a:t>pengertian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sz="quarter" idx="13"/>
          </p:nvPr>
        </p:nvSpPr>
        <p:spPr>
          <a:xfrm>
            <a:off x="609600" y="1200150"/>
            <a:ext cx="5186536" cy="3531840"/>
          </a:xfrm>
        </p:spPr>
        <p:txBody>
          <a:bodyPr anchor="ctr">
            <a:normAutofit lnSpcReduction="10000"/>
          </a:bodyPr>
          <a:lstStyle>
            <a:extLst/>
          </a:lstStyle>
          <a:p>
            <a:pPr marL="274320" lvl="1"/>
            <a:r>
              <a:rPr lang="en-US" dirty="0" err="1" smtClean="0"/>
              <a:t>Sewa</a:t>
            </a:r>
            <a:r>
              <a:rPr lang="en-US" dirty="0" smtClean="0"/>
              <a:t> (</a:t>
            </a:r>
            <a:r>
              <a:rPr lang="en-US" i="1" dirty="0" smtClean="0"/>
              <a:t>Lease)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diartikan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perjanjian</a:t>
            </a:r>
            <a:r>
              <a:rPr lang="en-US" dirty="0" smtClean="0"/>
              <a:t> </a:t>
            </a:r>
            <a:r>
              <a:rPr lang="en-US" dirty="0" err="1" smtClean="0"/>
              <a:t>dimana</a:t>
            </a:r>
            <a:r>
              <a:rPr lang="en-US" dirty="0" smtClean="0"/>
              <a:t> </a:t>
            </a:r>
            <a:r>
              <a:rPr lang="en-US" i="1" dirty="0" err="1" smtClean="0"/>
              <a:t>lessor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i="1" dirty="0" smtClean="0"/>
              <a:t>lessee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yang </a:t>
            </a:r>
            <a:r>
              <a:rPr lang="en-US" dirty="0" err="1" smtClean="0"/>
              <a:t>disepakati.Sebagai</a:t>
            </a:r>
            <a:r>
              <a:rPr lang="en-US" dirty="0" smtClean="0"/>
              <a:t> </a:t>
            </a:r>
            <a:r>
              <a:rPr lang="en-US" dirty="0" err="1" smtClean="0"/>
              <a:t>imbalannya</a:t>
            </a:r>
            <a:r>
              <a:rPr lang="en-US" dirty="0" smtClean="0"/>
              <a:t> </a:t>
            </a:r>
            <a:r>
              <a:rPr lang="en-US" i="1" dirty="0" smtClean="0"/>
              <a:t>lessee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pembayaran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serangkaian</a:t>
            </a:r>
            <a:r>
              <a:rPr lang="en-US" dirty="0" smtClean="0"/>
              <a:t> </a:t>
            </a:r>
            <a:r>
              <a:rPr lang="en-US" dirty="0" err="1" smtClean="0"/>
              <a:t>pembayaran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i="1" dirty="0" smtClean="0"/>
              <a:t> </a:t>
            </a:r>
            <a:r>
              <a:rPr lang="en-US" i="1" dirty="0" err="1" smtClean="0"/>
              <a:t>lessor</a:t>
            </a:r>
            <a:r>
              <a:rPr lang="en-US" dirty="0" smtClean="0"/>
              <a:t>.</a:t>
            </a:r>
          </a:p>
        </p:txBody>
      </p:sp>
      <p:pic>
        <p:nvPicPr>
          <p:cNvPr id="5" name="j0314068.jpg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5868143" y="1436725"/>
            <a:ext cx="2862957" cy="23591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b="1" dirty="0" err="1" smtClean="0"/>
              <a:t>Perlakuan</a:t>
            </a:r>
            <a:r>
              <a:rPr lang="en-US" b="1" dirty="0" smtClean="0"/>
              <a:t> </a:t>
            </a:r>
            <a:r>
              <a:rPr lang="en-US" b="1" dirty="0" err="1" smtClean="0"/>
              <a:t>Perpajakan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611560" y="1428750"/>
            <a:ext cx="8303840" cy="3505200"/>
          </a:xfrm>
        </p:spPr>
        <p:txBody>
          <a:bodyPr>
            <a:normAutofit/>
          </a:bodyPr>
          <a:lstStyle>
            <a:extLst/>
          </a:lstStyle>
          <a:p>
            <a:pPr marL="0" indent="0">
              <a:buNone/>
            </a:pPr>
            <a:r>
              <a:rPr lang="en-US" sz="2400" dirty="0" err="1" smtClean="0"/>
              <a:t>Berdasarkan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Ketentuan</a:t>
            </a:r>
            <a:r>
              <a:rPr lang="en-US" sz="2400" dirty="0" smtClean="0"/>
              <a:t> </a:t>
            </a:r>
            <a:r>
              <a:rPr lang="en-US" sz="2400" dirty="0" err="1" smtClean="0"/>
              <a:t>Pasal</a:t>
            </a:r>
            <a:r>
              <a:rPr lang="en-US" sz="2400" dirty="0" smtClean="0"/>
              <a:t> 14 </a:t>
            </a:r>
            <a:r>
              <a:rPr lang="en-US" sz="2400" dirty="0" err="1" smtClean="0"/>
              <a:t>huruf</a:t>
            </a:r>
            <a:r>
              <a:rPr lang="en-US" sz="2400" dirty="0" smtClean="0"/>
              <a:t> c </a:t>
            </a:r>
            <a:r>
              <a:rPr lang="en-US" sz="2400" dirty="0" err="1" smtClean="0"/>
              <a:t>Keputusan</a:t>
            </a:r>
            <a:r>
              <a:rPr lang="en-US" sz="2400" dirty="0" smtClean="0"/>
              <a:t> </a:t>
            </a:r>
            <a:r>
              <a:rPr lang="en-US" sz="2400" dirty="0" err="1" smtClean="0"/>
              <a:t>Menteri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</a:t>
            </a:r>
            <a:r>
              <a:rPr lang="en-US" sz="2400" dirty="0" err="1" smtClean="0"/>
              <a:t>Nomor</a:t>
            </a:r>
            <a:r>
              <a:rPr lang="en-US" sz="2400" dirty="0" smtClean="0"/>
              <a:t>: 1169/KMK.01/1991, </a:t>
            </a:r>
            <a:r>
              <a:rPr lang="en-US" sz="2400" dirty="0" err="1" smtClean="0"/>
              <a:t>dinyatakan</a:t>
            </a:r>
            <a:r>
              <a:rPr lang="en-US" sz="2400" dirty="0" smtClean="0"/>
              <a:t> </a:t>
            </a:r>
            <a:r>
              <a:rPr lang="en-US" sz="2400" dirty="0" err="1" smtClean="0"/>
              <a:t>apabila</a:t>
            </a:r>
            <a:r>
              <a:rPr lang="en-US" sz="2400" dirty="0" smtClean="0"/>
              <a:t> </a:t>
            </a:r>
            <a:r>
              <a:rPr lang="en-US" sz="2400" dirty="0" err="1" smtClean="0"/>
              <a:t>masa</a:t>
            </a:r>
            <a:r>
              <a:rPr lang="en-US" sz="2400" dirty="0" smtClean="0"/>
              <a:t> SGU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hak</a:t>
            </a:r>
            <a:r>
              <a:rPr lang="en-US" sz="2400" dirty="0" smtClean="0"/>
              <a:t> </a:t>
            </a:r>
            <a:r>
              <a:rPr lang="en-US" sz="2400" dirty="0" err="1" smtClean="0"/>
              <a:t>opsi</a:t>
            </a:r>
            <a:r>
              <a:rPr lang="en-US" sz="2400" dirty="0" smtClean="0"/>
              <a:t> </a:t>
            </a:r>
            <a:r>
              <a:rPr lang="en-US" sz="2400" dirty="0" err="1" smtClean="0"/>
              <a:t>ternyata</a:t>
            </a:r>
            <a:r>
              <a:rPr lang="en-US" sz="2400" dirty="0" smtClean="0"/>
              <a:t>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pendek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masa</a:t>
            </a:r>
            <a:r>
              <a:rPr lang="en-US" sz="2400" dirty="0" smtClean="0"/>
              <a:t> SGU </a:t>
            </a:r>
            <a:r>
              <a:rPr lang="en-US" sz="2400" dirty="0" err="1" smtClean="0"/>
              <a:t>menurut</a:t>
            </a:r>
            <a:r>
              <a:rPr lang="en-US" sz="2400" dirty="0" smtClean="0"/>
              <a:t> </a:t>
            </a:r>
            <a:r>
              <a:rPr lang="en-US" sz="2400" dirty="0" err="1" smtClean="0"/>
              <a:t>Pasal</a:t>
            </a:r>
            <a:r>
              <a:rPr lang="en-US" sz="2400" dirty="0" smtClean="0"/>
              <a:t> 3 </a:t>
            </a:r>
            <a:r>
              <a:rPr lang="en-US" sz="2400" dirty="0" err="1" smtClean="0"/>
              <a:t>Keputusan</a:t>
            </a:r>
            <a:r>
              <a:rPr lang="en-US" sz="2400" dirty="0" smtClean="0"/>
              <a:t> </a:t>
            </a:r>
            <a:r>
              <a:rPr lang="en-US" sz="2400" dirty="0" err="1" smtClean="0"/>
              <a:t>Menteri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</a:t>
            </a:r>
            <a:r>
              <a:rPr lang="en-US" sz="2400" dirty="0" err="1" smtClean="0"/>
              <a:t>dimaksud</a:t>
            </a:r>
            <a:r>
              <a:rPr lang="en-US" sz="2400" dirty="0" smtClean="0"/>
              <a:t>, </a:t>
            </a:r>
            <a:r>
              <a:rPr lang="en-US" sz="2400" dirty="0" err="1" smtClean="0"/>
              <a:t>maka</a:t>
            </a:r>
            <a:r>
              <a:rPr lang="en-US" sz="2400" dirty="0" smtClean="0"/>
              <a:t> </a:t>
            </a:r>
            <a:r>
              <a:rPr lang="en-US" sz="2400" dirty="0" err="1" smtClean="0"/>
              <a:t>Direktur</a:t>
            </a:r>
            <a:r>
              <a:rPr lang="en-US" sz="2400" dirty="0" smtClean="0"/>
              <a:t> </a:t>
            </a:r>
            <a:r>
              <a:rPr lang="en-US" sz="2400" dirty="0" err="1" smtClean="0"/>
              <a:t>Jenderal</a:t>
            </a:r>
            <a:r>
              <a:rPr lang="en-US" sz="2400" dirty="0" smtClean="0"/>
              <a:t> </a:t>
            </a:r>
            <a:r>
              <a:rPr lang="en-US" sz="2400" dirty="0" err="1" smtClean="0"/>
              <a:t>Pajak</a:t>
            </a:r>
            <a:r>
              <a:rPr lang="en-US" sz="2400" dirty="0" smtClean="0"/>
              <a:t> </a:t>
            </a:r>
            <a:r>
              <a:rPr lang="en-US" sz="2400" dirty="0" err="1" smtClean="0"/>
              <a:t>melakukan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koreksi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pengakuan</a:t>
            </a:r>
            <a:r>
              <a:rPr lang="en-US" sz="2400" dirty="0" smtClean="0"/>
              <a:t> </a:t>
            </a:r>
            <a:r>
              <a:rPr lang="en-US" sz="2400" dirty="0" err="1" smtClean="0"/>
              <a:t>penghasilan</a:t>
            </a:r>
            <a:r>
              <a:rPr lang="en-US" sz="2400" dirty="0" smtClean="0"/>
              <a:t> </a:t>
            </a:r>
            <a:r>
              <a:rPr lang="en-US" sz="2400" dirty="0" err="1" smtClean="0"/>
              <a:t>pihak</a:t>
            </a:r>
            <a:r>
              <a:rPr lang="en-US" sz="2400" dirty="0" smtClean="0"/>
              <a:t> </a:t>
            </a:r>
            <a:r>
              <a:rPr lang="en-US" sz="2400" dirty="0" err="1" smtClean="0"/>
              <a:t>lessor</a:t>
            </a:r>
            <a:r>
              <a:rPr lang="en-US" sz="2400" dirty="0" smtClean="0"/>
              <a:t>.</a:t>
            </a:r>
            <a:endParaRPr lang="id-ID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b="1" dirty="0" err="1" smtClean="0"/>
              <a:t>Perlakuan</a:t>
            </a:r>
            <a:r>
              <a:rPr lang="en-US" b="1" dirty="0" smtClean="0"/>
              <a:t> </a:t>
            </a:r>
            <a:r>
              <a:rPr lang="en-US" b="1" dirty="0" err="1" smtClean="0"/>
              <a:t>Perpajakan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611560" y="1428750"/>
            <a:ext cx="8303840" cy="3505200"/>
          </a:xfrm>
        </p:spPr>
        <p:txBody>
          <a:bodyPr>
            <a:normAutofit/>
          </a:bodyPr>
          <a:lstStyle>
            <a:extLst/>
          </a:lstStyle>
          <a:p>
            <a:pPr marL="0" indent="0">
              <a:buNone/>
            </a:pPr>
            <a:r>
              <a:rPr lang="en-US" sz="2400" dirty="0" err="1" smtClean="0"/>
              <a:t>Berdasarkan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Ketentuan</a:t>
            </a:r>
            <a:r>
              <a:rPr lang="en-US" sz="2400" dirty="0" smtClean="0"/>
              <a:t> </a:t>
            </a:r>
            <a:r>
              <a:rPr lang="en-US" sz="2400" dirty="0" err="1" smtClean="0"/>
              <a:t>Pasal</a:t>
            </a:r>
            <a:r>
              <a:rPr lang="en-US" sz="2400" dirty="0" smtClean="0"/>
              <a:t> 16 </a:t>
            </a:r>
            <a:r>
              <a:rPr lang="en-US" sz="2400" dirty="0" err="1" smtClean="0"/>
              <a:t>huruf</a:t>
            </a:r>
            <a:r>
              <a:rPr lang="en-US" sz="2400" dirty="0" smtClean="0"/>
              <a:t> d </a:t>
            </a:r>
            <a:r>
              <a:rPr lang="en-US" sz="2400" dirty="0" err="1" smtClean="0"/>
              <a:t>Keputusan</a:t>
            </a:r>
            <a:r>
              <a:rPr lang="en-US" sz="2400" dirty="0" smtClean="0"/>
              <a:t> </a:t>
            </a:r>
            <a:r>
              <a:rPr lang="en-US" sz="2400" dirty="0" err="1" smtClean="0"/>
              <a:t>Menteri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</a:t>
            </a:r>
            <a:r>
              <a:rPr lang="en-US" sz="2400" dirty="0" err="1" smtClean="0"/>
              <a:t>Nomor</a:t>
            </a:r>
            <a:r>
              <a:rPr lang="en-US" sz="2400" dirty="0" smtClean="0"/>
              <a:t> 1169/KMK.01/1991, </a:t>
            </a:r>
            <a:r>
              <a:rPr lang="en-US" sz="2400" dirty="0" err="1" smtClean="0"/>
              <a:t>dinyatakan</a:t>
            </a:r>
            <a:r>
              <a:rPr lang="en-US" sz="2400" dirty="0" smtClean="0"/>
              <a:t> </a:t>
            </a:r>
            <a:r>
              <a:rPr lang="en-US" sz="2400" dirty="0" err="1" smtClean="0"/>
              <a:t>apabila</a:t>
            </a:r>
            <a:r>
              <a:rPr lang="en-US" sz="2400" dirty="0" smtClean="0"/>
              <a:t> </a:t>
            </a:r>
            <a:r>
              <a:rPr lang="en-US" sz="2400" dirty="0" err="1" smtClean="0"/>
              <a:t>masa</a:t>
            </a:r>
            <a:r>
              <a:rPr lang="en-US" sz="2400" dirty="0" smtClean="0"/>
              <a:t> SGU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hak</a:t>
            </a:r>
            <a:r>
              <a:rPr lang="en-US" sz="2400" dirty="0" smtClean="0"/>
              <a:t> </a:t>
            </a:r>
            <a:r>
              <a:rPr lang="en-US" sz="2400" dirty="0" err="1" smtClean="0"/>
              <a:t>opsi</a:t>
            </a:r>
            <a:r>
              <a:rPr lang="en-US" sz="2400" dirty="0" smtClean="0"/>
              <a:t> </a:t>
            </a:r>
            <a:r>
              <a:rPr lang="en-US" sz="2400" dirty="0" err="1" smtClean="0"/>
              <a:t>ternyata</a:t>
            </a:r>
            <a:r>
              <a:rPr lang="en-US" sz="2400" dirty="0" smtClean="0"/>
              <a:t>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pendek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masa</a:t>
            </a:r>
            <a:r>
              <a:rPr lang="en-US" sz="2400" dirty="0" smtClean="0"/>
              <a:t> SGU </a:t>
            </a:r>
            <a:r>
              <a:rPr lang="en-US" sz="2400" dirty="0" err="1" smtClean="0"/>
              <a:t>menurut</a:t>
            </a:r>
            <a:r>
              <a:rPr lang="en-US" sz="2400" dirty="0" smtClean="0"/>
              <a:t> </a:t>
            </a:r>
            <a:r>
              <a:rPr lang="en-US" sz="2400" dirty="0" err="1" smtClean="0"/>
              <a:t>Pasal</a:t>
            </a:r>
            <a:r>
              <a:rPr lang="en-US" sz="2400" dirty="0" smtClean="0"/>
              <a:t> 3 </a:t>
            </a:r>
            <a:r>
              <a:rPr lang="en-US" sz="2400" dirty="0" err="1" smtClean="0"/>
              <a:t>Keputusan</a:t>
            </a:r>
            <a:r>
              <a:rPr lang="en-US" sz="2400" dirty="0" smtClean="0"/>
              <a:t> </a:t>
            </a:r>
            <a:r>
              <a:rPr lang="en-US" sz="2400" dirty="0" err="1" smtClean="0"/>
              <a:t>Menteri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</a:t>
            </a:r>
            <a:r>
              <a:rPr lang="en-US" sz="2400" dirty="0" err="1" smtClean="0"/>
              <a:t>dimaksud</a:t>
            </a:r>
            <a:r>
              <a:rPr lang="en-US" sz="2400" dirty="0" smtClean="0"/>
              <a:t>, </a:t>
            </a:r>
            <a:r>
              <a:rPr lang="en-US" sz="2400" dirty="0" err="1" smtClean="0"/>
              <a:t>maka</a:t>
            </a:r>
            <a:r>
              <a:rPr lang="en-US" sz="2400" dirty="0" smtClean="0"/>
              <a:t> </a:t>
            </a:r>
            <a:r>
              <a:rPr lang="en-US" sz="2400" dirty="0" err="1" smtClean="0"/>
              <a:t>Direktur</a:t>
            </a:r>
            <a:r>
              <a:rPr lang="en-US" sz="2400" dirty="0" smtClean="0"/>
              <a:t> </a:t>
            </a:r>
            <a:r>
              <a:rPr lang="en-US" sz="2400" dirty="0" err="1" smtClean="0"/>
              <a:t>Jenderal</a:t>
            </a:r>
            <a:r>
              <a:rPr lang="en-US" sz="2400" dirty="0" smtClean="0"/>
              <a:t> </a:t>
            </a:r>
            <a:r>
              <a:rPr lang="en-US" sz="2400" dirty="0" err="1" smtClean="0"/>
              <a:t>Pajak</a:t>
            </a:r>
            <a:r>
              <a:rPr lang="en-US" sz="2400" dirty="0" smtClean="0"/>
              <a:t> </a:t>
            </a:r>
            <a:r>
              <a:rPr lang="en-US" sz="2400" dirty="0" err="1" smtClean="0"/>
              <a:t>melakukan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koreksi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pembebanan</a:t>
            </a:r>
            <a:r>
              <a:rPr lang="en-US" sz="2400" dirty="0" smtClean="0"/>
              <a:t> </a:t>
            </a:r>
            <a:r>
              <a:rPr lang="en-US" sz="2400" dirty="0" err="1" smtClean="0"/>
              <a:t>biaya</a:t>
            </a:r>
            <a:r>
              <a:rPr lang="en-US" sz="2400" dirty="0" smtClean="0"/>
              <a:t> SGU.</a:t>
            </a:r>
            <a:endParaRPr lang="id-ID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b="1" dirty="0" err="1" smtClean="0"/>
              <a:t>Perlakuan</a:t>
            </a:r>
            <a:r>
              <a:rPr lang="en-US" b="1" dirty="0" smtClean="0"/>
              <a:t> </a:t>
            </a:r>
            <a:r>
              <a:rPr lang="en-US" b="1" dirty="0" err="1" smtClean="0"/>
              <a:t>Perpajakan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611560" y="1428750"/>
            <a:ext cx="8303840" cy="3505200"/>
          </a:xfrm>
        </p:spPr>
        <p:txBody>
          <a:bodyPr>
            <a:normAutofit/>
          </a:bodyPr>
          <a:lstStyle>
            <a:extLst/>
          </a:lstStyle>
          <a:p>
            <a:pPr marL="0" indent="0">
              <a:buNone/>
            </a:pPr>
            <a:r>
              <a:rPr lang="en-US" sz="2400" dirty="0" err="1" smtClean="0"/>
              <a:t>Berdasarkan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penegasan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butir</a:t>
            </a:r>
            <a:r>
              <a:rPr lang="en-US" sz="2400" dirty="0" smtClean="0"/>
              <a:t> 8 </a:t>
            </a:r>
            <a:r>
              <a:rPr lang="en-US" sz="2400" dirty="0" err="1" smtClean="0"/>
              <a:t>Surat</a:t>
            </a:r>
            <a:r>
              <a:rPr lang="en-US" sz="2400" dirty="0" smtClean="0"/>
              <a:t> </a:t>
            </a:r>
            <a:r>
              <a:rPr lang="en-US" sz="2400" dirty="0" err="1" smtClean="0"/>
              <a:t>Edaran</a:t>
            </a:r>
            <a:r>
              <a:rPr lang="en-US" sz="2400" dirty="0" smtClean="0"/>
              <a:t> </a:t>
            </a:r>
            <a:r>
              <a:rPr lang="en-US" sz="2400" dirty="0" err="1" smtClean="0"/>
              <a:t>Direktur</a:t>
            </a:r>
            <a:r>
              <a:rPr lang="en-US" sz="2400" dirty="0" smtClean="0"/>
              <a:t> </a:t>
            </a:r>
            <a:r>
              <a:rPr lang="en-US" sz="2400" dirty="0" err="1" smtClean="0"/>
              <a:t>Jenderal</a:t>
            </a:r>
            <a:r>
              <a:rPr lang="en-US" sz="2400" dirty="0" smtClean="0"/>
              <a:t> </a:t>
            </a:r>
            <a:r>
              <a:rPr lang="en-US" sz="2400" dirty="0" err="1" smtClean="0"/>
              <a:t>Pajak</a:t>
            </a:r>
            <a:r>
              <a:rPr lang="en-US" sz="2400" dirty="0" smtClean="0"/>
              <a:t> No. SE-29/PJ.42/ 1992 </a:t>
            </a:r>
            <a:r>
              <a:rPr lang="en-US" sz="2400" dirty="0" err="1" smtClean="0"/>
              <a:t>tanggal</a:t>
            </a:r>
            <a:r>
              <a:rPr lang="en-US" sz="2400" dirty="0" smtClean="0"/>
              <a:t> 19 </a:t>
            </a:r>
            <a:r>
              <a:rPr lang="en-US" sz="2400" dirty="0" err="1" smtClean="0"/>
              <a:t>Desember</a:t>
            </a:r>
            <a:r>
              <a:rPr lang="en-US" sz="2400" dirty="0" smtClean="0"/>
              <a:t> 1992 </a:t>
            </a:r>
            <a:r>
              <a:rPr lang="en-US" sz="2400" dirty="0" err="1" smtClean="0"/>
              <a:t>bahwa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hal</a:t>
            </a:r>
            <a:r>
              <a:rPr lang="en-US" sz="2400" dirty="0" smtClean="0"/>
              <a:t> </a:t>
            </a:r>
            <a:r>
              <a:rPr lang="en-US" sz="2400" dirty="0" err="1" smtClean="0"/>
              <a:t>perjanjian</a:t>
            </a:r>
            <a:r>
              <a:rPr lang="en-US" sz="2400" dirty="0" smtClean="0"/>
              <a:t> finance lease </a:t>
            </a:r>
            <a:r>
              <a:rPr lang="en-US" sz="2400" dirty="0" err="1" smtClean="0"/>
              <a:t>menyatakan</a:t>
            </a:r>
            <a:r>
              <a:rPr lang="en-US" sz="2400" dirty="0" smtClean="0"/>
              <a:t> </a:t>
            </a:r>
            <a:r>
              <a:rPr lang="en-US" sz="2400" dirty="0" err="1" smtClean="0"/>
              <a:t>jangka</a:t>
            </a:r>
            <a:r>
              <a:rPr lang="en-US" sz="2400" dirty="0" smtClean="0"/>
              <a:t> </a:t>
            </a:r>
            <a:r>
              <a:rPr lang="en-US" sz="2400" dirty="0" err="1" smtClean="0"/>
              <a:t>waktu</a:t>
            </a:r>
            <a:r>
              <a:rPr lang="en-US" sz="2400" dirty="0" smtClean="0"/>
              <a:t> yang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pendek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pelaksanaannya</a:t>
            </a:r>
            <a:r>
              <a:rPr lang="en-US" sz="2400" dirty="0" smtClean="0"/>
              <a:t> </a:t>
            </a:r>
            <a:r>
              <a:rPr lang="en-US" sz="2400" dirty="0" err="1" smtClean="0"/>
              <a:t>berakhir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jangka</a:t>
            </a:r>
            <a:r>
              <a:rPr lang="en-US" sz="2400" dirty="0" smtClean="0"/>
              <a:t> </a:t>
            </a:r>
            <a:r>
              <a:rPr lang="en-US" sz="2400" dirty="0" err="1" smtClean="0"/>
              <a:t>waktu</a:t>
            </a:r>
            <a:r>
              <a:rPr lang="en-US" sz="2400" dirty="0" smtClean="0"/>
              <a:t> yang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pendek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jangka</a:t>
            </a:r>
            <a:r>
              <a:rPr lang="en-US" sz="2400" dirty="0" smtClean="0"/>
              <a:t> </a:t>
            </a:r>
            <a:r>
              <a:rPr lang="en-US" sz="2400" dirty="0" err="1" smtClean="0"/>
              <a:t>waktu</a:t>
            </a:r>
            <a:r>
              <a:rPr lang="en-US" sz="2400" dirty="0" smtClean="0"/>
              <a:t> minimum yang </a:t>
            </a:r>
            <a:r>
              <a:rPr lang="en-US" sz="2400" dirty="0" err="1" smtClean="0"/>
              <a:t>disyaratkan</a:t>
            </a:r>
            <a:r>
              <a:rPr lang="en-US" sz="2400" dirty="0" smtClean="0"/>
              <a:t> </a:t>
            </a:r>
            <a:r>
              <a:rPr lang="en-US" sz="2400" dirty="0" err="1" smtClean="0"/>
              <a:t>perlakuan</a:t>
            </a:r>
            <a:r>
              <a:rPr lang="en-US" sz="2400" dirty="0" smtClean="0"/>
              <a:t> </a:t>
            </a:r>
            <a:r>
              <a:rPr lang="en-US" sz="2400" dirty="0" err="1" smtClean="0"/>
              <a:t>perpajakannya</a:t>
            </a:r>
            <a:r>
              <a:rPr lang="en-US" sz="2400" dirty="0" smtClean="0"/>
              <a:t> </a:t>
            </a:r>
            <a:r>
              <a:rPr lang="en-US" sz="2400" dirty="0" err="1" smtClean="0"/>
              <a:t>disamakan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operating lease.</a:t>
            </a:r>
            <a:endParaRPr lang="id-ID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b="1" dirty="0" smtClean="0"/>
              <a:t>PAJAK PENGHASILAN (</a:t>
            </a:r>
            <a:r>
              <a:rPr lang="en-US" b="1" dirty="0" err="1" smtClean="0"/>
              <a:t>PPh</a:t>
            </a:r>
            <a:r>
              <a:rPr lang="en-US" b="1" dirty="0" smtClean="0"/>
              <a:t>)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611560" y="1428750"/>
            <a:ext cx="8303840" cy="3505200"/>
          </a:xfrm>
        </p:spPr>
        <p:txBody>
          <a:bodyPr>
            <a:normAutofit/>
          </a:bodyPr>
          <a:lstStyle>
            <a:extLst/>
          </a:lstStyle>
          <a:p>
            <a:pPr marL="0" indent="0">
              <a:buNone/>
            </a:pPr>
            <a:r>
              <a:rPr lang="en-US" sz="2400" dirty="0" err="1" smtClean="0"/>
              <a:t>Pengakuan</a:t>
            </a:r>
            <a:r>
              <a:rPr lang="en-US" sz="2400" dirty="0" smtClean="0"/>
              <a:t> </a:t>
            </a:r>
            <a:r>
              <a:rPr lang="en-US" sz="2400" dirty="0" err="1" smtClean="0"/>
              <a:t>penghasilan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pembebanan</a:t>
            </a:r>
            <a:r>
              <a:rPr lang="en-US" sz="2400" dirty="0" smtClean="0"/>
              <a:t> </a:t>
            </a:r>
            <a:r>
              <a:rPr lang="en-US" sz="2400" dirty="0" err="1" smtClean="0"/>
              <a:t>biaya</a:t>
            </a:r>
            <a:r>
              <a:rPr lang="en-US" sz="2400" dirty="0" smtClean="0"/>
              <a:t> </a:t>
            </a:r>
            <a:r>
              <a:rPr lang="en-US" sz="2400" dirty="0" err="1" smtClean="0"/>
              <a:t>bagi</a:t>
            </a:r>
            <a:r>
              <a:rPr lang="en-US" sz="2400" dirty="0" smtClean="0"/>
              <a:t> </a:t>
            </a:r>
            <a:r>
              <a:rPr lang="en-US" sz="2400" dirty="0" err="1" smtClean="0"/>
              <a:t>lessor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lessee </a:t>
            </a:r>
            <a:r>
              <a:rPr lang="en-US" sz="2400" dirty="0" err="1" smtClean="0"/>
              <a:t>diatur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berikut</a:t>
            </a:r>
            <a:r>
              <a:rPr lang="en-US" sz="2400" dirty="0" smtClean="0"/>
              <a:t>:</a:t>
            </a:r>
            <a:endParaRPr lang="id-ID" sz="2400" dirty="0" smtClean="0"/>
          </a:p>
          <a:p>
            <a:pPr>
              <a:buNone/>
            </a:pPr>
            <a:r>
              <a:rPr lang="en-US" sz="2400" dirty="0" smtClean="0"/>
              <a:t>1.</a:t>
            </a:r>
            <a:r>
              <a:rPr lang="id-ID" sz="2400" dirty="0" smtClean="0"/>
              <a:t> </a:t>
            </a:r>
            <a:r>
              <a:rPr lang="en-US" sz="2400" dirty="0" smtClean="0"/>
              <a:t>Finance Lease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masa</a:t>
            </a:r>
            <a:r>
              <a:rPr lang="en-US" sz="2400" dirty="0" smtClean="0"/>
              <a:t> yang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singkat</a:t>
            </a:r>
            <a:r>
              <a:rPr lang="en-US" sz="2400" dirty="0" smtClean="0"/>
              <a:t>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default. </a:t>
            </a:r>
            <a:endParaRPr lang="id-ID" sz="2400" dirty="0" smtClean="0"/>
          </a:p>
          <a:p>
            <a:pPr marL="712788" indent="-347663">
              <a:buNone/>
              <a:tabLst>
                <a:tab pos="712788" algn="l"/>
              </a:tabLst>
            </a:pPr>
            <a:r>
              <a:rPr lang="en-US" sz="2400" dirty="0" smtClean="0"/>
              <a:t>a.</a:t>
            </a:r>
            <a:r>
              <a:rPr lang="id-ID" sz="2400" dirty="0" smtClean="0"/>
              <a:t>	</a:t>
            </a:r>
            <a:r>
              <a:rPr lang="en-US" sz="2400" dirty="0" err="1" smtClean="0"/>
              <a:t>Pihak</a:t>
            </a:r>
            <a:r>
              <a:rPr lang="en-US" sz="2400" dirty="0" smtClean="0"/>
              <a:t> </a:t>
            </a:r>
            <a:r>
              <a:rPr lang="en-US" sz="2400" dirty="0" err="1" smtClean="0"/>
              <a:t>lessor</a:t>
            </a:r>
            <a:r>
              <a:rPr lang="en-US" sz="2400" dirty="0" smtClean="0"/>
              <a:t> </a:t>
            </a:r>
            <a:r>
              <a:rPr lang="en-US" sz="2400" dirty="0" err="1" smtClean="0"/>
              <a:t>maupun</a:t>
            </a:r>
            <a:r>
              <a:rPr lang="en-US" sz="2400" dirty="0" smtClean="0"/>
              <a:t> </a:t>
            </a:r>
            <a:r>
              <a:rPr lang="en-US" sz="2400" dirty="0" err="1" smtClean="0"/>
              <a:t>pihak</a:t>
            </a:r>
            <a:r>
              <a:rPr lang="en-US" sz="2400" dirty="0" smtClean="0"/>
              <a:t> lessee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membetulkan</a:t>
            </a:r>
            <a:r>
              <a:rPr lang="en-US" sz="2400" dirty="0" smtClean="0"/>
              <a:t> SPT </a:t>
            </a:r>
            <a:r>
              <a:rPr lang="en-US" sz="2400" dirty="0" err="1" smtClean="0"/>
              <a:t>Tahunan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telah</a:t>
            </a:r>
            <a:r>
              <a:rPr lang="en-US" sz="2400" dirty="0" smtClean="0"/>
              <a:t> </a:t>
            </a:r>
            <a:r>
              <a:rPr lang="en-US" sz="2400" dirty="0" err="1" smtClean="0"/>
              <a:t>dimasukkan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melakukan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pembetulan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penghasilan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biaya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akibat</a:t>
            </a:r>
            <a:r>
              <a:rPr lang="en-US" sz="2400" dirty="0" smtClean="0"/>
              <a:t> </a:t>
            </a:r>
            <a:r>
              <a:rPr lang="en-US" sz="2400" dirty="0" err="1" smtClean="0"/>
              <a:t>perubahan</a:t>
            </a:r>
            <a:r>
              <a:rPr lang="en-US" sz="2400" dirty="0" smtClean="0"/>
              <a:t> </a:t>
            </a:r>
            <a:r>
              <a:rPr lang="en-US" sz="2400" dirty="0" err="1" smtClean="0"/>
              <a:t>perlakuan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SGU finance lease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SGU operating lease.</a:t>
            </a:r>
            <a:endParaRPr lang="id-ID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b="1" dirty="0" smtClean="0"/>
              <a:t>PAJAK PENGHASILAN (</a:t>
            </a:r>
            <a:r>
              <a:rPr lang="en-US" b="1" dirty="0" err="1" smtClean="0"/>
              <a:t>PPh</a:t>
            </a:r>
            <a:r>
              <a:rPr lang="en-US" b="1" dirty="0" smtClean="0"/>
              <a:t>)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611560" y="1428750"/>
            <a:ext cx="8303840" cy="3505200"/>
          </a:xfrm>
        </p:spPr>
        <p:txBody>
          <a:bodyPr>
            <a:normAutofit/>
          </a:bodyPr>
          <a:lstStyle>
            <a:extLst/>
          </a:lstStyle>
          <a:p>
            <a:pPr>
              <a:buNone/>
            </a:pPr>
            <a:r>
              <a:rPr lang="en-US" sz="2400" dirty="0" smtClean="0"/>
              <a:t>b.</a:t>
            </a:r>
            <a:r>
              <a:rPr lang="id-ID" sz="2400" dirty="0" smtClean="0"/>
              <a:t> </a:t>
            </a:r>
            <a:r>
              <a:rPr lang="en-US" sz="2400" dirty="0" err="1" smtClean="0"/>
              <a:t>Pihak</a:t>
            </a:r>
            <a:r>
              <a:rPr lang="en-US" sz="2400" dirty="0" smtClean="0"/>
              <a:t> </a:t>
            </a:r>
            <a:r>
              <a:rPr lang="en-US" sz="2400" dirty="0" err="1" smtClean="0"/>
              <a:t>lessor</a:t>
            </a:r>
            <a:r>
              <a:rPr lang="en-US" sz="2400" dirty="0" smtClean="0"/>
              <a:t> </a:t>
            </a:r>
            <a:r>
              <a:rPr lang="en-US" sz="2400" dirty="0" err="1" smtClean="0"/>
              <a:t>melakukan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penyusutan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harta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dileasingkan</a:t>
            </a:r>
            <a:r>
              <a:rPr lang="en-US" sz="2400" dirty="0" smtClean="0"/>
              <a:t>. </a:t>
            </a:r>
            <a:r>
              <a:rPr lang="en-US" sz="2400" dirty="0" err="1" smtClean="0"/>
              <a:t>Pihak</a:t>
            </a:r>
            <a:r>
              <a:rPr lang="en-US" sz="2400" dirty="0" smtClean="0"/>
              <a:t> lessee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boleh</a:t>
            </a:r>
            <a:r>
              <a:rPr lang="en-US" sz="2400" dirty="0" smtClean="0"/>
              <a:t> </a:t>
            </a:r>
            <a:r>
              <a:rPr lang="en-US" sz="2400" dirty="0" err="1" smtClean="0"/>
              <a:t>melakukan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penyusutan</a:t>
            </a:r>
            <a:r>
              <a:rPr lang="en-US" sz="2400" dirty="0" smtClean="0"/>
              <a:t>.</a:t>
            </a:r>
            <a:endParaRPr lang="id-ID" sz="2400" dirty="0" smtClean="0"/>
          </a:p>
          <a:p>
            <a:pPr>
              <a:buNone/>
            </a:pPr>
            <a:r>
              <a:rPr lang="en-US" sz="2400" dirty="0" smtClean="0"/>
              <a:t>c.</a:t>
            </a:r>
            <a:r>
              <a:rPr lang="id-ID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masa</a:t>
            </a:r>
            <a:r>
              <a:rPr lang="en-US" sz="2400" dirty="0" smtClean="0"/>
              <a:t> SGU yang </a:t>
            </a:r>
            <a:r>
              <a:rPr lang="en-US" sz="2400" dirty="0" err="1" smtClean="0"/>
              <a:t>telah</a:t>
            </a:r>
            <a:r>
              <a:rPr lang="en-US" sz="2400" dirty="0" smtClean="0"/>
              <a:t> </a:t>
            </a:r>
            <a:r>
              <a:rPr lang="en-US" sz="2400" dirty="0" err="1" smtClean="0"/>
              <a:t>lewat</a:t>
            </a:r>
            <a:r>
              <a:rPr lang="en-US" sz="2400" dirty="0" smtClean="0"/>
              <a:t>, lessee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memotong</a:t>
            </a:r>
            <a:r>
              <a:rPr lang="en-US" sz="2400" dirty="0" smtClean="0"/>
              <a:t> </a:t>
            </a:r>
            <a:r>
              <a:rPr lang="en-US" sz="2400" dirty="0" err="1" smtClean="0"/>
              <a:t>PPh</a:t>
            </a:r>
            <a:r>
              <a:rPr lang="en-US" sz="2400" dirty="0" smtClean="0"/>
              <a:t> </a:t>
            </a:r>
            <a:r>
              <a:rPr lang="en-US" sz="2400" dirty="0" err="1" smtClean="0"/>
              <a:t>Pasal</a:t>
            </a:r>
            <a:r>
              <a:rPr lang="en-US" sz="2400" dirty="0" smtClean="0"/>
              <a:t> 23 </a:t>
            </a:r>
            <a:r>
              <a:rPr lang="en-US" sz="2400" dirty="0" err="1" smtClean="0"/>
              <a:t>sebesar</a:t>
            </a:r>
            <a:r>
              <a:rPr lang="en-US" sz="2400" dirty="0" smtClean="0"/>
              <a:t> </a:t>
            </a:r>
            <a:r>
              <a:rPr lang="en-US" sz="2400" dirty="0" err="1" smtClean="0"/>
              <a:t>pembayaran</a:t>
            </a:r>
            <a:r>
              <a:rPr lang="en-US" sz="2400" dirty="0" smtClean="0"/>
              <a:t> </a:t>
            </a:r>
            <a:r>
              <a:rPr lang="en-US" sz="2400" dirty="0" err="1" smtClean="0"/>
              <a:t>bruto</a:t>
            </a:r>
            <a:r>
              <a:rPr lang="en-US" sz="2400" dirty="0" smtClean="0"/>
              <a:t> </a:t>
            </a:r>
            <a:r>
              <a:rPr lang="en-US" sz="2400" dirty="0" err="1" smtClean="0"/>
              <a:t>berupa</a:t>
            </a:r>
            <a:r>
              <a:rPr lang="en-US" sz="2400" dirty="0" smtClean="0"/>
              <a:t> </a:t>
            </a:r>
            <a:r>
              <a:rPr lang="en-US" sz="2400" dirty="0" err="1" smtClean="0"/>
              <a:t>sewa</a:t>
            </a:r>
            <a:r>
              <a:rPr lang="en-US" sz="2400" dirty="0" smtClean="0"/>
              <a:t> (lease payment).</a:t>
            </a:r>
            <a:endParaRPr lang="id-ID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b="1" dirty="0" smtClean="0"/>
              <a:t>PAJAK PENGHASILAN (</a:t>
            </a:r>
            <a:r>
              <a:rPr lang="en-US" b="1" dirty="0" err="1" smtClean="0"/>
              <a:t>PPh</a:t>
            </a:r>
            <a:r>
              <a:rPr lang="en-US" b="1" dirty="0" smtClean="0"/>
              <a:t>)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611560" y="1428750"/>
            <a:ext cx="8303840" cy="3505200"/>
          </a:xfrm>
        </p:spPr>
        <p:txBody>
          <a:bodyPr>
            <a:normAutofit/>
          </a:bodyPr>
          <a:lstStyle>
            <a:extLst/>
          </a:lstStyle>
          <a:p>
            <a:pPr>
              <a:buNone/>
            </a:pPr>
            <a:r>
              <a:rPr lang="en-US" sz="2400" dirty="0" smtClean="0"/>
              <a:t>2.</a:t>
            </a:r>
            <a:r>
              <a:rPr lang="id-ID" sz="2400" dirty="0" smtClean="0"/>
              <a:t> </a:t>
            </a:r>
            <a:r>
              <a:rPr lang="en-US" sz="2400" dirty="0" smtClean="0"/>
              <a:t>Finance Lease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masa</a:t>
            </a:r>
            <a:r>
              <a:rPr lang="en-US" sz="2400" dirty="0" smtClean="0"/>
              <a:t> yang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singkat</a:t>
            </a:r>
            <a:r>
              <a:rPr lang="en-US" sz="2400" dirty="0" smtClean="0"/>
              <a:t>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sebab</a:t>
            </a:r>
            <a:r>
              <a:rPr lang="en-US" sz="2400" dirty="0" smtClean="0"/>
              <a:t> </a:t>
            </a:r>
            <a:r>
              <a:rPr lang="en-US" sz="2400" dirty="0" err="1" smtClean="0"/>
              <a:t>ekonomis</a:t>
            </a:r>
            <a:r>
              <a:rPr lang="en-US" sz="2400" dirty="0" smtClean="0"/>
              <a:t>.</a:t>
            </a:r>
            <a:endParaRPr lang="id-ID" sz="2400" dirty="0" smtClean="0"/>
          </a:p>
          <a:p>
            <a:r>
              <a:rPr lang="en-US" sz="2400" dirty="0" err="1" smtClean="0"/>
              <a:t>a.Pihak</a:t>
            </a:r>
            <a:r>
              <a:rPr lang="en-US" sz="2400" dirty="0" smtClean="0"/>
              <a:t> </a:t>
            </a:r>
            <a:r>
              <a:rPr lang="en-US" sz="2400" dirty="0" err="1" smtClean="0"/>
              <a:t>lessor</a:t>
            </a:r>
            <a:r>
              <a:rPr lang="en-US" sz="2400" dirty="0" smtClean="0"/>
              <a:t> </a:t>
            </a:r>
            <a:r>
              <a:rPr lang="en-US" sz="2400" dirty="0" err="1" smtClean="0"/>
              <a:t>maupun</a:t>
            </a:r>
            <a:r>
              <a:rPr lang="en-US" sz="2400" dirty="0" smtClean="0"/>
              <a:t> </a:t>
            </a:r>
            <a:r>
              <a:rPr lang="en-US" sz="2400" dirty="0" err="1" smtClean="0"/>
              <a:t>pihak</a:t>
            </a:r>
            <a:r>
              <a:rPr lang="en-US" sz="2400" dirty="0" smtClean="0"/>
              <a:t> lessee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membetulkan</a:t>
            </a:r>
            <a:r>
              <a:rPr lang="en-US" sz="2400" dirty="0" smtClean="0"/>
              <a:t> SPT </a:t>
            </a:r>
            <a:r>
              <a:rPr lang="en-US" sz="2400" dirty="0" err="1" smtClean="0"/>
              <a:t>Tahunan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telah</a:t>
            </a:r>
            <a:r>
              <a:rPr lang="en-US" sz="2400" dirty="0" smtClean="0"/>
              <a:t> </a:t>
            </a:r>
            <a:r>
              <a:rPr lang="en-US" sz="2400" dirty="0" err="1" smtClean="0"/>
              <a:t>dimasukkan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melakukan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pembetulan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penghasilan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biaya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akibat</a:t>
            </a:r>
            <a:r>
              <a:rPr lang="en-US" sz="2400" dirty="0" smtClean="0"/>
              <a:t> </a:t>
            </a:r>
            <a:r>
              <a:rPr lang="en-US" sz="2400" dirty="0" err="1" smtClean="0"/>
              <a:t>perubahan</a:t>
            </a:r>
            <a:r>
              <a:rPr lang="en-US" sz="2400" dirty="0" smtClean="0"/>
              <a:t> </a:t>
            </a:r>
            <a:r>
              <a:rPr lang="en-US" sz="2400" dirty="0" err="1" smtClean="0"/>
              <a:t>perlakuan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SGU finance lease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SGU operating lease, </a:t>
            </a:r>
            <a:r>
              <a:rPr lang="en-US" sz="2400" dirty="0" err="1" smtClean="0"/>
              <a:t>sampai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saat</a:t>
            </a:r>
            <a:r>
              <a:rPr lang="en-US" sz="2400" dirty="0" smtClean="0"/>
              <a:t> </a:t>
            </a:r>
            <a:r>
              <a:rPr lang="en-US" sz="2400" dirty="0" err="1" smtClean="0"/>
              <a:t>opsi</a:t>
            </a:r>
            <a:r>
              <a:rPr lang="en-US" sz="2400" dirty="0" smtClean="0"/>
              <a:t> </a:t>
            </a:r>
            <a:r>
              <a:rPr lang="en-US" sz="2400" dirty="0" err="1" smtClean="0"/>
              <a:t>dilaksanakan</a:t>
            </a:r>
            <a:r>
              <a:rPr lang="en-US" sz="2400" dirty="0" smtClean="0"/>
              <a:t>. </a:t>
            </a:r>
            <a:r>
              <a:rPr lang="en-US" sz="2400" dirty="0" err="1" smtClean="0"/>
              <a:t>Perlakuan</a:t>
            </a:r>
            <a:r>
              <a:rPr lang="en-US" sz="2400" dirty="0" smtClean="0"/>
              <a:t> </a:t>
            </a:r>
            <a:r>
              <a:rPr lang="en-US" sz="2400" dirty="0" err="1" smtClean="0"/>
              <a:t>PPh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pelaksanaan</a:t>
            </a:r>
            <a:r>
              <a:rPr lang="en-US" sz="2400" dirty="0" smtClean="0"/>
              <a:t> </a:t>
            </a:r>
            <a:r>
              <a:rPr lang="en-US" sz="2400" dirty="0" err="1" smtClean="0"/>
              <a:t>opsi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sama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perlakuan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jual-beli</a:t>
            </a:r>
            <a:r>
              <a:rPr lang="en-US" sz="2400" dirty="0" smtClean="0"/>
              <a:t> </a:t>
            </a:r>
            <a:r>
              <a:rPr lang="en-US" sz="2400" dirty="0" err="1" smtClean="0"/>
              <a:t>aktiva</a:t>
            </a:r>
            <a:r>
              <a:rPr lang="en-US" sz="2400" dirty="0" smtClean="0"/>
              <a:t> </a:t>
            </a:r>
            <a:r>
              <a:rPr lang="en-US" sz="2400" dirty="0" err="1" smtClean="0"/>
              <a:t>biasa</a:t>
            </a:r>
            <a:r>
              <a:rPr lang="en-US" sz="2400" dirty="0" smtClean="0"/>
              <a:t>.</a:t>
            </a:r>
            <a:endParaRPr lang="id-ID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b="1" dirty="0" smtClean="0"/>
              <a:t>PAJAK PENGHASILAN (</a:t>
            </a:r>
            <a:r>
              <a:rPr lang="en-US" b="1" dirty="0" err="1" smtClean="0"/>
              <a:t>PPh</a:t>
            </a:r>
            <a:r>
              <a:rPr lang="en-US" b="1" dirty="0" smtClean="0"/>
              <a:t>)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611560" y="1428750"/>
            <a:ext cx="8303840" cy="3505200"/>
          </a:xfrm>
        </p:spPr>
        <p:txBody>
          <a:bodyPr>
            <a:normAutofit/>
          </a:bodyPr>
          <a:lstStyle>
            <a:extLst/>
          </a:lstStyle>
          <a:p>
            <a:pPr>
              <a:buNone/>
            </a:pPr>
            <a:r>
              <a:rPr lang="en-US" sz="2400" dirty="0" smtClean="0"/>
              <a:t>b.</a:t>
            </a:r>
            <a:r>
              <a:rPr lang="id-ID" sz="2400" dirty="0" smtClean="0"/>
              <a:t> </a:t>
            </a:r>
            <a:r>
              <a:rPr lang="en-US" sz="2400" dirty="0" err="1" smtClean="0"/>
              <a:t>Pihak</a:t>
            </a:r>
            <a:r>
              <a:rPr lang="en-US" sz="2400" dirty="0" smtClean="0"/>
              <a:t> </a:t>
            </a:r>
            <a:r>
              <a:rPr lang="en-US" sz="2400" dirty="0" err="1" smtClean="0"/>
              <a:t>lessor</a:t>
            </a:r>
            <a:r>
              <a:rPr lang="en-US" sz="2400" dirty="0" smtClean="0"/>
              <a:t> </a:t>
            </a:r>
            <a:r>
              <a:rPr lang="en-US" sz="2400" dirty="0" err="1" smtClean="0"/>
              <a:t>melakukan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penyusutan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harta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dileasingkan</a:t>
            </a:r>
            <a:r>
              <a:rPr lang="en-US" sz="2400" dirty="0" smtClean="0"/>
              <a:t> </a:t>
            </a:r>
            <a:r>
              <a:rPr lang="en-US" sz="2400" dirty="0" err="1" smtClean="0"/>
              <a:t>sampai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opsi</a:t>
            </a:r>
            <a:r>
              <a:rPr lang="en-US" sz="2400" dirty="0" smtClean="0"/>
              <a:t> </a:t>
            </a:r>
            <a:r>
              <a:rPr lang="en-US" sz="2400" dirty="0" err="1" smtClean="0"/>
              <a:t>dilakukan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lessee. </a:t>
            </a:r>
            <a:r>
              <a:rPr lang="en-US" sz="2400" dirty="0" err="1" smtClean="0"/>
              <a:t>Pihak</a:t>
            </a:r>
            <a:r>
              <a:rPr lang="en-US" sz="2400" dirty="0" smtClean="0"/>
              <a:t> lessee </a:t>
            </a:r>
            <a:r>
              <a:rPr lang="en-US" sz="2400" dirty="0" err="1" smtClean="0"/>
              <a:t>melakukan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penyusutan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harta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sejak</a:t>
            </a:r>
            <a:r>
              <a:rPr lang="en-US" sz="2400" dirty="0" smtClean="0"/>
              <a:t> </a:t>
            </a:r>
            <a:r>
              <a:rPr lang="en-US" sz="2400" dirty="0" err="1" smtClean="0"/>
              <a:t>opsi</a:t>
            </a:r>
            <a:r>
              <a:rPr lang="en-US" sz="2400" dirty="0" smtClean="0"/>
              <a:t> </a:t>
            </a:r>
            <a:r>
              <a:rPr lang="en-US" sz="2400" dirty="0" err="1" smtClean="0"/>
              <a:t>dilakukan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dasar</a:t>
            </a:r>
            <a:r>
              <a:rPr lang="en-US" sz="2400" dirty="0" smtClean="0"/>
              <a:t> </a:t>
            </a:r>
            <a:r>
              <a:rPr lang="en-US" sz="2400" dirty="0" err="1" smtClean="0"/>
              <a:t>penyusutan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perolehan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terdiri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akumulasi</a:t>
            </a:r>
            <a:r>
              <a:rPr lang="en-US" sz="2400" dirty="0" smtClean="0"/>
              <a:t> </a:t>
            </a:r>
            <a:r>
              <a:rPr lang="en-US" sz="2400" dirty="0" err="1" smtClean="0"/>
              <a:t>sisa</a:t>
            </a:r>
            <a:r>
              <a:rPr lang="en-US" sz="2400" dirty="0" smtClean="0"/>
              <a:t> </a:t>
            </a:r>
            <a:r>
              <a:rPr lang="en-US" sz="2400" dirty="0" err="1" smtClean="0"/>
              <a:t>angsuran,penalti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harga</a:t>
            </a:r>
            <a:r>
              <a:rPr lang="en-US" sz="2400" dirty="0" smtClean="0"/>
              <a:t> </a:t>
            </a:r>
            <a:r>
              <a:rPr lang="en-US" sz="2400" dirty="0" err="1" smtClean="0"/>
              <a:t>residu</a:t>
            </a:r>
            <a:r>
              <a:rPr lang="en-US" sz="2400" dirty="0" smtClean="0"/>
              <a:t> yang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dibayar</a:t>
            </a:r>
            <a:r>
              <a:rPr lang="en-US" sz="2400" dirty="0" smtClean="0"/>
              <a:t>.</a:t>
            </a:r>
            <a:endParaRPr lang="id-ID" sz="2400" dirty="0" smtClean="0"/>
          </a:p>
          <a:p>
            <a:pPr>
              <a:buNone/>
            </a:pPr>
            <a:r>
              <a:rPr lang="en-US" sz="2400" dirty="0" smtClean="0"/>
              <a:t>c.</a:t>
            </a:r>
            <a:r>
              <a:rPr lang="id-ID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masa</a:t>
            </a:r>
            <a:r>
              <a:rPr lang="en-US" sz="2400" dirty="0" smtClean="0"/>
              <a:t> SGU yang </a:t>
            </a:r>
            <a:r>
              <a:rPr lang="en-US" sz="2400" dirty="0" err="1" smtClean="0"/>
              <a:t>telah</a:t>
            </a:r>
            <a:r>
              <a:rPr lang="en-US" sz="2400" dirty="0" smtClean="0"/>
              <a:t> </a:t>
            </a:r>
            <a:r>
              <a:rPr lang="en-US" sz="2400" dirty="0" err="1" smtClean="0"/>
              <a:t>lewat</a:t>
            </a:r>
            <a:r>
              <a:rPr lang="en-US" sz="2400" dirty="0" smtClean="0"/>
              <a:t>, lessee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memotong</a:t>
            </a:r>
            <a:r>
              <a:rPr lang="en-US" sz="2400" dirty="0" smtClean="0"/>
              <a:t> </a:t>
            </a:r>
            <a:r>
              <a:rPr lang="en-US" sz="2400" dirty="0" err="1" smtClean="0"/>
              <a:t>PPh</a:t>
            </a:r>
            <a:r>
              <a:rPr lang="en-US" sz="2400" dirty="0" smtClean="0"/>
              <a:t> </a:t>
            </a:r>
            <a:r>
              <a:rPr lang="en-US" sz="2400" dirty="0" err="1" smtClean="0"/>
              <a:t>Pasal</a:t>
            </a:r>
            <a:r>
              <a:rPr lang="en-US" sz="2400" dirty="0" smtClean="0"/>
              <a:t> 23 </a:t>
            </a:r>
            <a:r>
              <a:rPr lang="en-US" sz="2400" dirty="0" err="1" smtClean="0"/>
              <a:t>sebesar</a:t>
            </a:r>
            <a:r>
              <a:rPr lang="en-US" sz="2400" dirty="0" smtClean="0"/>
              <a:t> </a:t>
            </a:r>
            <a:r>
              <a:rPr lang="en-US" sz="2400" dirty="0" err="1" smtClean="0"/>
              <a:t>pembayaran</a:t>
            </a:r>
            <a:r>
              <a:rPr lang="en-US" sz="2400" dirty="0" smtClean="0"/>
              <a:t> </a:t>
            </a:r>
            <a:r>
              <a:rPr lang="en-US" sz="2400" dirty="0" err="1" smtClean="0"/>
              <a:t>bruto</a:t>
            </a:r>
            <a:r>
              <a:rPr lang="en-US" sz="2400" dirty="0" smtClean="0"/>
              <a:t> </a:t>
            </a:r>
            <a:r>
              <a:rPr lang="en-US" sz="2400" dirty="0" err="1" smtClean="0"/>
              <a:t>berupa</a:t>
            </a:r>
            <a:r>
              <a:rPr lang="en-US" sz="2400" dirty="0" smtClean="0"/>
              <a:t> </a:t>
            </a:r>
            <a:r>
              <a:rPr lang="en-US" sz="2400" dirty="0" err="1" smtClean="0"/>
              <a:t>sewa</a:t>
            </a:r>
            <a:r>
              <a:rPr lang="en-US" sz="2400" dirty="0" smtClean="0"/>
              <a:t> (lease payment).</a:t>
            </a:r>
            <a:endParaRPr lang="id-ID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noFill/>
          <a:ln w="76200" cap="flat" cmpd="sng" algn="ctr">
            <a:solidFill>
              <a:schemeClr val="accent4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>
            <a:extLst/>
          </a:lstStyle>
          <a:p>
            <a:endParaRPr lang="en-US"/>
          </a:p>
        </p:txBody>
      </p:sp>
      <p:sp>
        <p:nvSpPr>
          <p:cNvPr id="3" name="Shape 2"/>
          <p:cNvSpPr txBox="1">
            <a:spLocks noChangeArrowheads="1"/>
          </p:cNvSpPr>
          <p:nvPr/>
        </p:nvSpPr>
        <p:spPr>
          <a:xfrm>
            <a:off x="685800" y="285750"/>
            <a:ext cx="7772400" cy="838200"/>
          </a:xfrm>
          <a:prstGeom prst="rect">
            <a:avLst/>
          </a:prstGeom>
        </p:spPr>
        <p:txBody>
          <a:bodyPr>
            <a:normAutofit fontScale="98000"/>
          </a:bodyPr>
          <a:lstStyle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2041" b="0" i="0" u="none" strike="noStrike" kern="1200" cap="none" spc="0" normalizeH="0" baseline="0" noProof="0" dirty="0">
                <a:ln>
                  <a:noFill/>
                </a:ln>
                <a:solidFill>
                  <a:srgbClr val="DDDDDD">
                    <a:alpha val="100000"/>
                  </a:srgb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Widescreen Test Pattern (16:9)</a:t>
            </a:r>
            <a:endParaRPr kumimoji="0" lang="en-US" sz="4898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1143000" y="0"/>
            <a:ext cx="0" cy="51435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001000" y="0"/>
            <a:ext cx="0" cy="5143500"/>
          </a:xfrm>
          <a:prstGeom prst="line">
            <a:avLst/>
          </a:prstGeom>
          <a:noFill/>
          <a:ln w="12700" cap="flat" cmpd="sng" algn="ctr">
            <a:solidFill>
              <a:srgbClr val="0000FF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0" y="4780298"/>
            <a:ext cx="9144000" cy="0"/>
          </a:xfrm>
          <a:prstGeom prst="line">
            <a:avLst/>
          </a:prstGeom>
          <a:noFill/>
          <a:ln w="28575" cap="flat" cmpd="sng" algn="ctr">
            <a:solidFill>
              <a:schemeClr val="accent4">
                <a:shade val="75000"/>
              </a:schemeClr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3276600" y="1352550"/>
            <a:ext cx="2590800" cy="2588406"/>
          </a:xfrm>
          <a:prstGeom prst="ellipse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ctr" compatLnSpc="1">
            <a:noAutofit/>
          </a:bodyPr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x-none" b="1" dirty="0" smtClean="0">
                <a:solidFill>
                  <a:srgbClr val="DDDDDD">
                    <a:alpha val="100000"/>
                  </a:srgbClr>
                </a:solidFill>
              </a:rPr>
              <a:t>Aspect Ratio Test</a:t>
            </a:r>
            <a:endParaRPr lang="en-US" sz="4000" dirty="0"/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x-none" sz="1050" dirty="0" smtClean="0">
              <a:solidFill>
                <a:srgbClr val="DDDDDD">
                  <a:alpha val="100000"/>
                </a:srgbClr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x-none" sz="1400" dirty="0" smtClean="0">
                <a:solidFill>
                  <a:srgbClr val="DDDDDD">
                    <a:alpha val="100000"/>
                  </a:srgbClr>
                </a:solidFill>
              </a:rPr>
              <a:t>(Should appear circular)</a:t>
            </a:r>
            <a:endParaRPr lang="en-US" altLang="x-none" sz="1400" dirty="0">
              <a:solidFill>
                <a:srgbClr val="DDDDDD">
                  <a:alpha val="100000"/>
                </a:srgbClr>
              </a:solidFill>
            </a:endParaRP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381000" y="4780299"/>
            <a:ext cx="533400" cy="244249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anchor="t" compatLnSpc="1">
            <a:spAutoFit/>
          </a:bodyPr>
          <a:lstStyle>
            <a:extLst/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x-none" sz="1000" b="1" dirty="0">
                <a:solidFill>
                  <a:schemeClr val="accent1"/>
                </a:solidFill>
                <a:latin typeface="Arial"/>
              </a:rPr>
              <a:t>16x9</a:t>
            </a:r>
            <a:endParaRPr lang="en-US" altLang="x-none" sz="1000" dirty="0">
              <a:solidFill>
                <a:schemeClr val="accent1"/>
              </a:solidFill>
              <a:latin typeface="Arial"/>
            </a:endParaRP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1143000" y="4399651"/>
            <a:ext cx="6858000" cy="0"/>
          </a:xfrm>
          <a:prstGeom prst="line">
            <a:avLst/>
          </a:prstGeom>
          <a:noFill/>
          <a:ln w="28575" cap="flat" cmpd="sng" algn="ctr">
            <a:solidFill>
              <a:schemeClr val="accent4">
                <a:shade val="75000"/>
              </a:schemeClr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1371600" y="4399651"/>
            <a:ext cx="533400" cy="244249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anchor="t" compatLnSpc="1">
            <a:spAutoFit/>
          </a:bodyPr>
          <a:lstStyle>
            <a:extLst/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x-none" sz="1000" b="1" dirty="0">
                <a:solidFill>
                  <a:schemeClr val="accent1"/>
                </a:solidFill>
                <a:latin typeface="Arial"/>
              </a:rPr>
              <a:t>4x3</a:t>
            </a:r>
            <a:endParaRPr lang="en-US" altLang="x-none" sz="1000" dirty="0">
              <a:solidFill>
                <a:schemeClr val="accent1"/>
              </a:solidFill>
              <a:latin typeface="Arial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077200" cy="1047750"/>
          </a:xfrm>
        </p:spPr>
        <p:txBody>
          <a:bodyPr anchor="b">
            <a:normAutofit/>
          </a:bodyPr>
          <a:lstStyle>
            <a:extLst/>
          </a:lstStyle>
          <a:p>
            <a:r>
              <a:rPr lang="id-ID" dirty="0" smtClean="0"/>
              <a:t>pengertian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67544" y="1428750"/>
            <a:ext cx="8295456" cy="3200400"/>
          </a:xfrm>
        </p:spPr>
        <p:txBody>
          <a:bodyPr/>
          <a:lstStyle/>
          <a:p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dikasifikasikan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endParaRPr lang="id-ID" dirty="0" smtClean="0"/>
          </a:p>
          <a:p>
            <a:pPr>
              <a:buNone/>
            </a:pPr>
            <a:r>
              <a:rPr lang="en-US" dirty="0" smtClean="0"/>
              <a:t>1.</a:t>
            </a:r>
            <a:r>
              <a:rPr lang="id-ID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Pembiayaan</a:t>
            </a:r>
            <a:r>
              <a:rPr lang="en-US" dirty="0" smtClean="0"/>
              <a:t> (</a:t>
            </a:r>
            <a:r>
              <a:rPr lang="en-US" i="1" dirty="0" smtClean="0"/>
              <a:t>Finance Lease)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yang </a:t>
            </a:r>
            <a:r>
              <a:rPr lang="en-US" dirty="0" err="1" smtClean="0"/>
              <a:t>mengalihkan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substansial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yang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kepemilikan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.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milik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akhirnya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dialihkan</a:t>
            </a:r>
            <a:r>
              <a:rPr lang="en-US" dirty="0" smtClean="0"/>
              <a:t>,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dialihkan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077200" cy="1047750"/>
          </a:xfrm>
        </p:spPr>
        <p:txBody>
          <a:bodyPr anchor="b">
            <a:normAutofit/>
          </a:bodyPr>
          <a:lstStyle>
            <a:extLst/>
          </a:lstStyle>
          <a:p>
            <a:r>
              <a:rPr lang="id-ID" dirty="0" smtClean="0"/>
              <a:t>pengertian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67544" y="1428750"/>
            <a:ext cx="8295456" cy="3200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2.</a:t>
            </a:r>
            <a:r>
              <a:rPr lang="id-ID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(</a:t>
            </a:r>
            <a:r>
              <a:rPr lang="en-US" i="1" dirty="0" smtClean="0"/>
              <a:t>Operating Lease)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mengalihkan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substansial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yang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kepemilikan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id-ID" dirty="0" smtClean="0"/>
              <a:t>.</a:t>
            </a:r>
          </a:p>
          <a:p>
            <a:pPr>
              <a:buNone/>
            </a:pPr>
            <a:r>
              <a:rPr lang="id-ID" dirty="0" smtClean="0"/>
              <a:t>	</a:t>
            </a:r>
            <a:r>
              <a:rPr lang="en-US" dirty="0" err="1" smtClean="0"/>
              <a:t>Klasifikasi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dibuat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persetujuan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belah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pembaharuan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611560" y="195486"/>
            <a:ext cx="8077200" cy="852264"/>
          </a:xfrm>
        </p:spPr>
        <p:txBody>
          <a:bodyPr anchor="b">
            <a:normAutofit fontScale="90000"/>
          </a:bodyPr>
          <a:lstStyle>
            <a:extLst/>
          </a:lstStyle>
          <a:p>
            <a:r>
              <a:rPr lang="en-US" sz="2800" dirty="0" err="1" smtClean="0"/>
              <a:t>Beberapa</a:t>
            </a:r>
            <a:r>
              <a:rPr lang="en-US" sz="2800" dirty="0" smtClean="0"/>
              <a:t> </a:t>
            </a:r>
            <a:r>
              <a:rPr lang="en-US" sz="2800" dirty="0" err="1" smtClean="0"/>
              <a:t>indikator</a:t>
            </a:r>
            <a:r>
              <a:rPr lang="en-US" sz="2800" dirty="0" smtClean="0"/>
              <a:t> yang </a:t>
            </a:r>
            <a:r>
              <a:rPr lang="en-US" sz="2800" dirty="0" err="1" smtClean="0"/>
              <a:t>menunjukan</a:t>
            </a:r>
            <a:r>
              <a:rPr lang="en-US" sz="2800" dirty="0" smtClean="0"/>
              <a:t> </a:t>
            </a:r>
            <a:r>
              <a:rPr lang="en-US" sz="2800" dirty="0" err="1" smtClean="0"/>
              <a:t>suatu</a:t>
            </a:r>
            <a:r>
              <a:rPr lang="en-US" sz="2800" dirty="0" smtClean="0"/>
              <a:t> </a:t>
            </a:r>
            <a:r>
              <a:rPr lang="en-US" sz="2800" dirty="0" err="1" smtClean="0"/>
              <a:t>sewa</a:t>
            </a:r>
            <a:r>
              <a:rPr lang="id-ID" sz="2800" dirty="0" smtClean="0"/>
              <a:t> </a:t>
            </a:r>
            <a:r>
              <a:rPr lang="en-US" sz="2800" dirty="0" err="1" smtClean="0"/>
              <a:t>diklasifikasikan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sewa</a:t>
            </a:r>
            <a:r>
              <a:rPr lang="en-US" sz="2800" dirty="0" smtClean="0"/>
              <a:t> </a:t>
            </a:r>
            <a:r>
              <a:rPr lang="en-US" sz="2800" dirty="0" err="1" smtClean="0"/>
              <a:t>pembiayaan</a:t>
            </a:r>
            <a:r>
              <a:rPr lang="en-US" sz="2800" dirty="0" smtClean="0"/>
              <a:t> </a:t>
            </a:r>
            <a:r>
              <a:rPr lang="en-US" sz="2800" dirty="0" err="1" smtClean="0"/>
              <a:t>diantaranya</a:t>
            </a:r>
            <a:r>
              <a:rPr lang="en-US" sz="2800" dirty="0" smtClean="0"/>
              <a:t> :</a:t>
            </a:r>
            <a:endParaRPr lang="en-US" sz="280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67544" y="1428750"/>
            <a:ext cx="8295456" cy="3200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1.</a:t>
            </a:r>
            <a:r>
              <a:rPr lang="id-ID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kepemilikan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dialihkan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i="1" dirty="0" smtClean="0"/>
              <a:t> lessee</a:t>
            </a:r>
            <a:endParaRPr lang="id-ID" dirty="0" smtClean="0"/>
          </a:p>
          <a:p>
            <a:pPr>
              <a:buNone/>
            </a:pPr>
            <a:r>
              <a:rPr lang="en-US" dirty="0" smtClean="0"/>
              <a:t>2.</a:t>
            </a:r>
            <a:r>
              <a:rPr lang="id-ID" dirty="0" smtClean="0"/>
              <a:t> </a:t>
            </a:r>
            <a:r>
              <a:rPr lang="en-US" i="1" dirty="0" smtClean="0"/>
              <a:t>lessee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opsi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membeli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yang </a:t>
            </a:r>
            <a:r>
              <a:rPr lang="en-US" dirty="0" err="1" smtClean="0"/>
              <a:t>cukup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r>
              <a:rPr lang="en-US" dirty="0" smtClean="0"/>
              <a:t> </a:t>
            </a:r>
            <a:r>
              <a:rPr lang="en-US" dirty="0" err="1" smtClean="0"/>
              <a:t>dibandingkan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opsi</a:t>
            </a:r>
            <a:r>
              <a:rPr lang="en-US" dirty="0" smtClean="0"/>
              <a:t> </a:t>
            </a:r>
            <a:r>
              <a:rPr lang="en-US" dirty="0" err="1" smtClean="0"/>
              <a:t>mulai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.</a:t>
            </a:r>
            <a:endParaRPr lang="id-ID" dirty="0" smtClean="0"/>
          </a:p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611560" y="195486"/>
            <a:ext cx="8077200" cy="852264"/>
          </a:xfrm>
        </p:spPr>
        <p:txBody>
          <a:bodyPr anchor="b">
            <a:normAutofit fontScale="90000"/>
          </a:bodyPr>
          <a:lstStyle>
            <a:extLst/>
          </a:lstStyle>
          <a:p>
            <a:r>
              <a:rPr lang="en-US" sz="2800" dirty="0" err="1" smtClean="0"/>
              <a:t>Beberapa</a:t>
            </a:r>
            <a:r>
              <a:rPr lang="en-US" sz="2800" dirty="0" smtClean="0"/>
              <a:t> </a:t>
            </a:r>
            <a:r>
              <a:rPr lang="en-US" sz="2800" dirty="0" err="1" smtClean="0"/>
              <a:t>indikator</a:t>
            </a:r>
            <a:r>
              <a:rPr lang="en-US" sz="2800" dirty="0" smtClean="0"/>
              <a:t> yang </a:t>
            </a:r>
            <a:r>
              <a:rPr lang="en-US" sz="2800" dirty="0" err="1" smtClean="0"/>
              <a:t>menunjukan</a:t>
            </a:r>
            <a:r>
              <a:rPr lang="en-US" sz="2800" dirty="0" smtClean="0"/>
              <a:t> </a:t>
            </a:r>
            <a:r>
              <a:rPr lang="en-US" sz="2800" dirty="0" err="1" smtClean="0"/>
              <a:t>suatu</a:t>
            </a:r>
            <a:r>
              <a:rPr lang="en-US" sz="2800" dirty="0" smtClean="0"/>
              <a:t> </a:t>
            </a:r>
            <a:r>
              <a:rPr lang="en-US" sz="2800" dirty="0" err="1" smtClean="0"/>
              <a:t>sewa</a:t>
            </a:r>
            <a:r>
              <a:rPr lang="id-ID" sz="2800" dirty="0" smtClean="0"/>
              <a:t> </a:t>
            </a:r>
            <a:r>
              <a:rPr lang="en-US" sz="2800" dirty="0" err="1" smtClean="0"/>
              <a:t>diklasifikasikan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sewa</a:t>
            </a:r>
            <a:r>
              <a:rPr lang="en-US" sz="2800" dirty="0" smtClean="0"/>
              <a:t> </a:t>
            </a:r>
            <a:r>
              <a:rPr lang="en-US" sz="2800" dirty="0" err="1" smtClean="0"/>
              <a:t>pembiayaan</a:t>
            </a:r>
            <a:r>
              <a:rPr lang="en-US" sz="2800" dirty="0" smtClean="0"/>
              <a:t> </a:t>
            </a:r>
            <a:r>
              <a:rPr lang="en-US" sz="2800" dirty="0" err="1" smtClean="0"/>
              <a:t>diantaranya</a:t>
            </a:r>
            <a:r>
              <a:rPr lang="en-US" sz="2800" dirty="0" smtClean="0"/>
              <a:t> :</a:t>
            </a:r>
            <a:endParaRPr lang="en-US" sz="280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67544" y="1428750"/>
            <a:ext cx="8295456" cy="3200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3.</a:t>
            </a:r>
            <a:r>
              <a:rPr lang="id-ID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sebagian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umur</a:t>
            </a:r>
            <a:r>
              <a:rPr lang="en-US" dirty="0" smtClean="0"/>
              <a:t> </a:t>
            </a:r>
            <a:r>
              <a:rPr lang="en-US" dirty="0" err="1" smtClean="0"/>
              <a:t>ekonomis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meskipun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milik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dialihkan</a:t>
            </a:r>
            <a:r>
              <a:rPr lang="en-US" dirty="0" smtClean="0"/>
              <a:t>.</a:t>
            </a:r>
            <a:endParaRPr lang="id-ID" dirty="0" smtClean="0"/>
          </a:p>
          <a:p>
            <a:pPr>
              <a:buNone/>
            </a:pPr>
            <a:r>
              <a:rPr lang="en-US" dirty="0" smtClean="0"/>
              <a:t>4.</a:t>
            </a:r>
            <a:r>
              <a:rPr lang="id-ID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,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kini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pembayaran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minimum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substansial</a:t>
            </a:r>
            <a:r>
              <a:rPr lang="en-US" dirty="0" smtClean="0"/>
              <a:t> </a:t>
            </a:r>
            <a:r>
              <a:rPr lang="en-US" dirty="0" err="1" smtClean="0"/>
              <a:t>mendekati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sewaan</a:t>
            </a:r>
            <a:r>
              <a:rPr lang="en-US" dirty="0" smtClean="0"/>
              <a:t>.</a:t>
            </a:r>
            <a:endParaRPr lang="id-ID" dirty="0" smtClean="0"/>
          </a:p>
          <a:p>
            <a:pPr>
              <a:buNone/>
            </a:pPr>
            <a:r>
              <a:rPr lang="en-US" dirty="0" smtClean="0"/>
              <a:t>5.</a:t>
            </a:r>
            <a:r>
              <a:rPr lang="id-ID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sewaan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i="1" dirty="0" smtClean="0"/>
              <a:t>lessee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menggunakannya</a:t>
            </a:r>
            <a:r>
              <a:rPr lang="en-US" dirty="0" smtClean="0"/>
              <a:t>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611560" y="195486"/>
            <a:ext cx="8077200" cy="852264"/>
          </a:xfrm>
        </p:spPr>
        <p:txBody>
          <a:bodyPr anchor="b">
            <a:normAutofit fontScale="90000"/>
          </a:bodyPr>
          <a:lstStyle>
            <a:extLst/>
          </a:lstStyle>
          <a:p>
            <a:r>
              <a:rPr lang="en-US" sz="2800" dirty="0" err="1" smtClean="0"/>
              <a:t>Beberapa</a:t>
            </a:r>
            <a:r>
              <a:rPr lang="en-US" sz="2800" dirty="0" smtClean="0"/>
              <a:t> </a:t>
            </a:r>
            <a:r>
              <a:rPr lang="en-US" sz="2800" dirty="0" err="1" smtClean="0"/>
              <a:t>indikator</a:t>
            </a:r>
            <a:r>
              <a:rPr lang="en-US" sz="2800" dirty="0" smtClean="0"/>
              <a:t> yang </a:t>
            </a:r>
            <a:r>
              <a:rPr lang="en-US" sz="2800" dirty="0" err="1" smtClean="0"/>
              <a:t>menunjukan</a:t>
            </a:r>
            <a:r>
              <a:rPr lang="en-US" sz="2800" dirty="0" smtClean="0"/>
              <a:t> </a:t>
            </a:r>
            <a:r>
              <a:rPr lang="en-US" sz="2800" dirty="0" err="1" smtClean="0"/>
              <a:t>suatu</a:t>
            </a:r>
            <a:r>
              <a:rPr lang="en-US" sz="2800" dirty="0" smtClean="0"/>
              <a:t> </a:t>
            </a:r>
            <a:r>
              <a:rPr lang="en-US" sz="2800" dirty="0" err="1" smtClean="0"/>
              <a:t>sewa</a:t>
            </a:r>
            <a:r>
              <a:rPr lang="id-ID" sz="2800" dirty="0" smtClean="0"/>
              <a:t> </a:t>
            </a:r>
            <a:r>
              <a:rPr lang="en-US" sz="2800" dirty="0" err="1" smtClean="0"/>
              <a:t>diklasifikasikan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sewa</a:t>
            </a:r>
            <a:r>
              <a:rPr lang="en-US" sz="2800" dirty="0" smtClean="0"/>
              <a:t> </a:t>
            </a:r>
            <a:r>
              <a:rPr lang="en-US" sz="2800" dirty="0" err="1" smtClean="0"/>
              <a:t>pembiayaan</a:t>
            </a:r>
            <a:r>
              <a:rPr lang="en-US" sz="2800" dirty="0" smtClean="0"/>
              <a:t> </a:t>
            </a:r>
            <a:r>
              <a:rPr lang="en-US" sz="2800" dirty="0" err="1" smtClean="0"/>
              <a:t>diantaranya</a:t>
            </a:r>
            <a:r>
              <a:rPr lang="en-US" sz="2800" dirty="0" smtClean="0"/>
              <a:t> :</a:t>
            </a:r>
            <a:endParaRPr lang="en-US" sz="280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67544" y="1428750"/>
            <a:ext cx="8295456" cy="3200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6.</a:t>
            </a:r>
            <a:r>
              <a:rPr lang="id-ID" dirty="0" smtClean="0"/>
              <a:t> </a:t>
            </a:r>
            <a:r>
              <a:rPr lang="en-US" dirty="0" err="1" smtClean="0"/>
              <a:t>jika</a:t>
            </a:r>
            <a:r>
              <a:rPr lang="en-US" i="1" dirty="0" err="1" smtClean="0"/>
              <a:t>lessee</a:t>
            </a:r>
            <a:r>
              <a:rPr lang="en-US" dirty="0" smtClean="0"/>
              <a:t> </a:t>
            </a:r>
            <a:r>
              <a:rPr lang="en-US" dirty="0" err="1" smtClean="0"/>
              <a:t>membatalkan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i="1" dirty="0" err="1" smtClean="0"/>
              <a:t>lessor</a:t>
            </a:r>
            <a:r>
              <a:rPr lang="en-US" dirty="0" smtClean="0"/>
              <a:t> </a:t>
            </a:r>
            <a:r>
              <a:rPr lang="en-US" dirty="0" err="1" smtClean="0"/>
              <a:t>ditanggung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i="1" dirty="0" smtClean="0"/>
              <a:t>lessee</a:t>
            </a:r>
            <a:endParaRPr lang="id-ID" dirty="0" smtClean="0"/>
          </a:p>
          <a:p>
            <a:pPr>
              <a:buNone/>
            </a:pPr>
            <a:r>
              <a:rPr lang="en-US" dirty="0" smtClean="0"/>
              <a:t>7.</a:t>
            </a:r>
            <a:r>
              <a:rPr lang="id-ID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fluktuasi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residu</a:t>
            </a:r>
            <a:r>
              <a:rPr lang="en-US" dirty="0" smtClean="0"/>
              <a:t> </a:t>
            </a:r>
            <a:r>
              <a:rPr lang="en-US" dirty="0" err="1" smtClean="0"/>
              <a:t>dibebankan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i="1" dirty="0" smtClean="0"/>
              <a:t>lessee</a:t>
            </a:r>
            <a:endParaRPr lang="id-ID" dirty="0" smtClean="0"/>
          </a:p>
          <a:p>
            <a:pPr>
              <a:buNone/>
            </a:pPr>
            <a:r>
              <a:rPr lang="en-US" dirty="0" smtClean="0"/>
              <a:t>8.</a:t>
            </a:r>
            <a:r>
              <a:rPr lang="id-ID" dirty="0" smtClean="0"/>
              <a:t> </a:t>
            </a:r>
            <a:r>
              <a:rPr lang="en-US" i="1" dirty="0" smtClean="0"/>
              <a:t>lessee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melanjutkan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Pictures can also be presented more dramatically in widescreen.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>
            <a:extLst/>
          </a:lstStyle>
          <a:p>
            <a:r>
              <a:rPr lang="en-US" dirty="0" smtClean="0"/>
              <a:t>Widescreen Pictures</a:t>
            </a:r>
            <a:endParaRPr lang="en-US" dirty="0"/>
          </a:p>
        </p:txBody>
      </p:sp>
      <p:pic>
        <p:nvPicPr>
          <p:cNvPr id="8" name="j0178459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16280" b="16280"/>
          <a:stretch>
            <a:fillRect/>
          </a:stretch>
        </p:blipFill>
        <p:spPr/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idescreenPresentation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5000"/>
                <a:satMod val="150000"/>
              </a:schemeClr>
            </a:gs>
            <a:gs pos="35000">
              <a:schemeClr val="phClr">
                <a:shade val="60000"/>
                <a:satMod val="150000"/>
              </a:schemeClr>
            </a:gs>
            <a:gs pos="100000">
              <a:schemeClr val="phClr">
                <a:tint val="97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WidescreenPresentation</Template>
  <TotalTime>0</TotalTime>
  <Words>1656</Words>
  <Application>Microsoft Office PowerPoint</Application>
  <PresentationFormat>On-screen Show (16:9)</PresentationFormat>
  <Paragraphs>163</Paragraphs>
  <Slides>37</Slides>
  <Notes>37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WidescreenPresentation</vt:lpstr>
      <vt:lpstr>Akuntansi sewa guna usaha</vt:lpstr>
      <vt:lpstr>pengertian</vt:lpstr>
      <vt:lpstr>pengertian</vt:lpstr>
      <vt:lpstr>pengertian</vt:lpstr>
      <vt:lpstr>pengertian</vt:lpstr>
      <vt:lpstr>Beberapa indikator yang menunjukan suatu sewa diklasifikasikan sebagai sewa pembiayaan diantaranya :</vt:lpstr>
      <vt:lpstr>Beberapa indikator yang menunjukan suatu sewa diklasifikasikan sebagai sewa pembiayaan diantaranya :</vt:lpstr>
      <vt:lpstr>Beberapa indikator yang menunjukan suatu sewa diklasifikasikan sebagai sewa pembiayaan diantaranya :</vt:lpstr>
      <vt:lpstr>Widescreen Pictures</vt:lpstr>
      <vt:lpstr>PERLAKUAN AKUNTANSI</vt:lpstr>
      <vt:lpstr>PERLAKUAN AKUNTANSI</vt:lpstr>
      <vt:lpstr>PERLAKUAN AKUNTANSI</vt:lpstr>
      <vt:lpstr>PERLAKUAN AKUNTANSI</vt:lpstr>
      <vt:lpstr>PERLAKUAN AKUNTANSI</vt:lpstr>
      <vt:lpstr>PERLAKUAN AKUNTANSI</vt:lpstr>
      <vt:lpstr>PERLAKUAN AKUNTANSI</vt:lpstr>
      <vt:lpstr>PERLAKUAN AKUNTANSI</vt:lpstr>
      <vt:lpstr>PERLAKUAN AKUNTANSI</vt:lpstr>
      <vt:lpstr>PERLAKUAN AKUNTANSI</vt:lpstr>
      <vt:lpstr>PERLAKUAN AKUNTANSI</vt:lpstr>
      <vt:lpstr>Perlakuan Perpajakan</vt:lpstr>
      <vt:lpstr>Perlakuan Perpajakan</vt:lpstr>
      <vt:lpstr>Perlakuan Perpajakan</vt:lpstr>
      <vt:lpstr>Perlakuan Perpajakan</vt:lpstr>
      <vt:lpstr>Perlakuan Perpajakan</vt:lpstr>
      <vt:lpstr>Perlakuan Perpajakan</vt:lpstr>
      <vt:lpstr>Perlakuan Perpajakan</vt:lpstr>
      <vt:lpstr>Perlakuan Perpajakan</vt:lpstr>
      <vt:lpstr>Perlakuan Perpajakan</vt:lpstr>
      <vt:lpstr>Perlakuan Perpajakan</vt:lpstr>
      <vt:lpstr>Perlakuan Perpajakan</vt:lpstr>
      <vt:lpstr>Perlakuan Perpajakan</vt:lpstr>
      <vt:lpstr>PAJAK PENGHASILAN (PPh)</vt:lpstr>
      <vt:lpstr>PAJAK PENGHASILAN (PPh)</vt:lpstr>
      <vt:lpstr>PAJAK PENGHASILAN (PPh)</vt:lpstr>
      <vt:lpstr>PAJAK PENGHASILAN (PPh)</vt:lpstr>
      <vt:lpstr>Slide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2016-06-15T23:14:31Z</dcterms:created>
  <dcterms:modified xsi:type="dcterms:W3CDTF">2017-10-02T04:34:32Z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1033</vt:i4>
  </property>
  <property fmtid="{D5CDD505-2E9C-101B-9397-08002B2CF9AE}" pid="3" name="_Version">
    <vt:lpwstr>12.0.4518</vt:lpwstr>
  </property>
</Properties>
</file>